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730" r:id="rId24"/>
    <p:sldMasterId id="2147483749" r:id="rId25"/>
    <p:sldMasterId id="2147483751" r:id="rId26"/>
    <p:sldMasterId id="2147483784" r:id="rId27"/>
  </p:sldMasterIdLst>
  <p:notesMasterIdLst>
    <p:notesMasterId r:id="rId87"/>
  </p:notesMasterIdLst>
  <p:handoutMasterIdLst>
    <p:handoutMasterId r:id="rId88"/>
  </p:handoutMasterIdLst>
  <p:sldIdLst>
    <p:sldId id="330" r:id="rId28"/>
    <p:sldId id="459" r:id="rId29"/>
    <p:sldId id="460" r:id="rId30"/>
    <p:sldId id="461" r:id="rId31"/>
    <p:sldId id="462" r:id="rId32"/>
    <p:sldId id="401" r:id="rId33"/>
    <p:sldId id="454" r:id="rId34"/>
    <p:sldId id="455" r:id="rId35"/>
    <p:sldId id="354" r:id="rId36"/>
    <p:sldId id="449" r:id="rId37"/>
    <p:sldId id="428" r:id="rId38"/>
    <p:sldId id="404" r:id="rId39"/>
    <p:sldId id="378" r:id="rId40"/>
    <p:sldId id="436" r:id="rId41"/>
    <p:sldId id="437" r:id="rId42"/>
    <p:sldId id="456" r:id="rId43"/>
    <p:sldId id="444" r:id="rId44"/>
    <p:sldId id="438" r:id="rId45"/>
    <p:sldId id="385" r:id="rId46"/>
    <p:sldId id="430" r:id="rId47"/>
    <p:sldId id="432" r:id="rId48"/>
    <p:sldId id="433" r:id="rId49"/>
    <p:sldId id="431" r:id="rId50"/>
    <p:sldId id="434" r:id="rId51"/>
    <p:sldId id="387" r:id="rId52"/>
    <p:sldId id="388" r:id="rId53"/>
    <p:sldId id="389" r:id="rId54"/>
    <p:sldId id="390" r:id="rId55"/>
    <p:sldId id="391" r:id="rId56"/>
    <p:sldId id="392" r:id="rId57"/>
    <p:sldId id="356" r:id="rId58"/>
    <p:sldId id="429" r:id="rId59"/>
    <p:sldId id="358" r:id="rId60"/>
    <p:sldId id="359" r:id="rId61"/>
    <p:sldId id="360" r:id="rId62"/>
    <p:sldId id="361" r:id="rId63"/>
    <p:sldId id="468" r:id="rId64"/>
    <p:sldId id="467" r:id="rId65"/>
    <p:sldId id="415" r:id="rId66"/>
    <p:sldId id="469" r:id="rId67"/>
    <p:sldId id="471" r:id="rId68"/>
    <p:sldId id="447" r:id="rId69"/>
    <p:sldId id="458" r:id="rId70"/>
    <p:sldId id="350" r:id="rId71"/>
    <p:sldId id="435" r:id="rId72"/>
    <p:sldId id="291" r:id="rId73"/>
    <p:sldId id="439" r:id="rId74"/>
    <p:sldId id="440" r:id="rId75"/>
    <p:sldId id="441" r:id="rId76"/>
    <p:sldId id="442" r:id="rId77"/>
    <p:sldId id="443" r:id="rId78"/>
    <p:sldId id="463" r:id="rId79"/>
    <p:sldId id="464" r:id="rId80"/>
    <p:sldId id="465" r:id="rId81"/>
    <p:sldId id="466" r:id="rId82"/>
    <p:sldId id="424" r:id="rId83"/>
    <p:sldId id="425" r:id="rId84"/>
    <p:sldId id="426" r:id="rId85"/>
    <p:sldId id="427" r:id="rId86"/>
  </p:sldIdLst>
  <p:sldSz cx="12188825" cy="6858000"/>
  <p:notesSz cx="6858000" cy="9296400"/>
  <p:embeddedFontLst>
    <p:embeddedFont>
      <p:font typeface="Consolas" panose="020B0609020204030204" pitchFamily="49" charset="0"/>
      <p:regular r:id="rId89"/>
      <p:bold r:id="rId90"/>
      <p:italic r:id="rId91"/>
      <p:boldItalic r:id="rId92"/>
    </p:embeddedFont>
    <p:embeddedFont>
      <p:font typeface="Segoe UI" panose="020B0502040204020203" pitchFamily="34" charset="0"/>
      <p:regular r:id="rId93"/>
      <p:bold r:id="rId94"/>
      <p:italic r:id="rId95"/>
      <p:boldItalic r:id="rId96"/>
    </p:embeddedFont>
    <p:embeddedFont>
      <p:font typeface="Segoe UI Light" panose="020B0502040204020203" pitchFamily="34" charset="0"/>
      <p:regular r:id="rId97"/>
      <p:italic r:id="rId98"/>
    </p:embeddedFont>
    <p:embeddedFont>
      <p:font typeface="Segoe WP" panose="020B0604020202020204" charset="0"/>
      <p:regular r:id="rId99"/>
      <p:bold r:id="rId100"/>
    </p:embeddedFont>
    <p:embeddedFont>
      <p:font typeface="Segoe WP Semibold" panose="020B0604020202020204" charset="0"/>
      <p:bold r:id="rId101"/>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459"/>
            <p14:sldId id="460"/>
            <p14:sldId id="461"/>
            <p14:sldId id="462"/>
          </p14:sldIdLst>
        </p14:section>
        <p14:section name="Windows Azure" id="{5E4156E2-A099-4F51-80BA-A0A1B5CA74F0}">
          <p14:sldIdLst>
            <p14:sldId id="401"/>
            <p14:sldId id="454"/>
            <p14:sldId id="455"/>
            <p14:sldId id="354"/>
            <p14:sldId id="449"/>
            <p14:sldId id="428"/>
            <p14:sldId id="404"/>
          </p14:sldIdLst>
        </p14:section>
        <p14:section name="Web Sites" id="{A0EE7C39-4132-4B27-B132-AC16E9EA986B}">
          <p14:sldIdLst>
            <p14:sldId id="378"/>
            <p14:sldId id="436"/>
            <p14:sldId id="437"/>
            <p14:sldId id="456"/>
            <p14:sldId id="444"/>
            <p14:sldId id="438"/>
          </p14:sldIdLst>
        </p14:section>
        <p14:section name="Cloud Services" id="{1B2F5278-0560-475F-B8AA-F5FD079174D7}">
          <p14:sldIdLst>
            <p14:sldId id="385"/>
            <p14:sldId id="430"/>
            <p14:sldId id="432"/>
            <p14:sldId id="433"/>
            <p14:sldId id="431"/>
            <p14:sldId id="434"/>
            <p14:sldId id="387"/>
            <p14:sldId id="388"/>
            <p14:sldId id="389"/>
            <p14:sldId id="390"/>
            <p14:sldId id="391"/>
            <p14:sldId id="392"/>
          </p14:sldIdLst>
        </p14:section>
        <p14:section name="Virtual Machines" id="{F0F5B035-F424-4FA7-B544-D9588B3F33E0}">
          <p14:sldIdLst>
            <p14:sldId id="356"/>
            <p14:sldId id="429"/>
            <p14:sldId id="358"/>
            <p14:sldId id="359"/>
            <p14:sldId id="360"/>
            <p14:sldId id="361"/>
          </p14:sldIdLst>
        </p14:section>
        <p14:section name="Mobile Services" id="{15334BBF-EA6A-44AD-B003-2BFA665A341F}">
          <p14:sldIdLst>
            <p14:sldId id="468"/>
            <p14:sldId id="467"/>
          </p14:sldIdLst>
        </p14:section>
        <p14:section name="Building Block Services" id="{8083865B-29DE-456D-BC63-C1192E8D5085}">
          <p14:sldIdLst>
            <p14:sldId id="415"/>
            <p14:sldId id="469"/>
            <p14:sldId id="471"/>
            <p14:sldId id="447"/>
          </p14:sldIdLst>
        </p14:section>
        <p14:section name="Closing" id="{8AF084D8-4D86-40FB-8932-4F6AA17A5223}">
          <p14:sldIdLst>
            <p14:sldId id="458"/>
            <p14:sldId id="350"/>
            <p14:sldId id="435"/>
            <p14:sldId id="291"/>
          </p14:sldIdLst>
        </p14:section>
        <p14:section name="Website scale" id="{E276D7D1-D5C0-4C73-B840-F49C3AEB0FA9}">
          <p14:sldIdLst>
            <p14:sldId id="439"/>
            <p14:sldId id="440"/>
            <p14:sldId id="441"/>
            <p14:sldId id="442"/>
            <p14:sldId id="443"/>
          </p14:sldIdLst>
        </p14:section>
        <p14:section name="VM Drive" id="{EF34E504-248D-4A87-8F78-AE3C59EB39B0}">
          <p14:sldIdLst>
            <p14:sldId id="463"/>
            <p14:sldId id="464"/>
            <p14:sldId id="465"/>
            <p14:sldId id="466"/>
          </p14:sldIdLst>
        </p14:section>
        <p14:section name="Pricing" id="{017CB238-C18E-496B-9853-BB1C3F75A23C}">
          <p14:sldIdLst>
            <p14:sldId id="424"/>
            <p14:sldId id="425"/>
            <p14:sldId id="426"/>
            <p14:sldId id="427"/>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804C8"/>
    <a:srgbClr val="920392"/>
    <a:srgbClr val="A5D0ED"/>
    <a:srgbClr val="77B7E3"/>
    <a:srgbClr val="2884C1"/>
    <a:srgbClr val="8CC600"/>
    <a:srgbClr val="00AEEF"/>
    <a:srgbClr val="595959"/>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911"/>
        <p:guide orient="horz" pos="1199"/>
        <p:guide orient="horz" pos="1487"/>
        <p:guide orient="horz" pos="2729"/>
        <p:guide orient="horz" pos="4176"/>
        <p:guide pos="3839"/>
        <p:guide pos="326"/>
        <p:guide pos="7067"/>
        <p:guide pos="7355"/>
      </p:guideLst>
    </p:cSldViewPr>
  </p:slideViewPr>
  <p:notesViewPr>
    <p:cSldViewPr snapToGrid="0">
      <p:cViewPr>
        <p:scale>
          <a:sx n="1" d="2"/>
          <a:sy n="1" d="2"/>
        </p:scale>
        <p:origin x="0" y="0"/>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3.xml"/><Relationship Id="rId21" Type="http://schemas.openxmlformats.org/officeDocument/2006/relationships/customXml" Target="../customXml/item21.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slide" Target="slides/slide41.xml"/><Relationship Id="rId84" Type="http://schemas.openxmlformats.org/officeDocument/2006/relationships/slide" Target="slides/slide57.xml"/><Relationship Id="rId89" Type="http://schemas.openxmlformats.org/officeDocument/2006/relationships/font" Target="fonts/font1.fntdata"/><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slide" Target="slides/slide5.xml"/><Relationship Id="rId37" Type="http://schemas.openxmlformats.org/officeDocument/2006/relationships/slide" Target="slides/slide10.xml"/><Relationship Id="rId53" Type="http://schemas.openxmlformats.org/officeDocument/2006/relationships/slide" Target="slides/slide26.xml"/><Relationship Id="rId58" Type="http://schemas.openxmlformats.org/officeDocument/2006/relationships/slide" Target="slides/slide31.xml"/><Relationship Id="rId74" Type="http://schemas.openxmlformats.org/officeDocument/2006/relationships/slide" Target="slides/slide47.xml"/><Relationship Id="rId79" Type="http://schemas.openxmlformats.org/officeDocument/2006/relationships/slide" Target="slides/slide52.xml"/><Relationship Id="rId102"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customXml" Target="../customXml/item22.xml"/><Relationship Id="rId27" Type="http://schemas.openxmlformats.org/officeDocument/2006/relationships/slideMaster" Target="slideMasters/slideMaster4.xml"/><Relationship Id="rId43" Type="http://schemas.openxmlformats.org/officeDocument/2006/relationships/slide" Target="slides/slide16.xml"/><Relationship Id="rId48" Type="http://schemas.openxmlformats.org/officeDocument/2006/relationships/slide" Target="slides/slide21.xml"/><Relationship Id="rId64" Type="http://schemas.openxmlformats.org/officeDocument/2006/relationships/slide" Target="slides/slide37.xml"/><Relationship Id="rId69" Type="http://schemas.openxmlformats.org/officeDocument/2006/relationships/slide" Target="slides/slide42.xml"/><Relationship Id="rId80" Type="http://schemas.openxmlformats.org/officeDocument/2006/relationships/slide" Target="slides/slide53.xml"/><Relationship Id="rId85" Type="http://schemas.openxmlformats.org/officeDocument/2006/relationships/slide" Target="slides/slide58.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viewProps" Target="viewProps.xml"/><Relationship Id="rId20" Type="http://schemas.openxmlformats.org/officeDocument/2006/relationships/customXml" Target="../customXml/item20.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slide" Target="slides/slide56.xml"/><Relationship Id="rId88" Type="http://schemas.openxmlformats.org/officeDocument/2006/relationships/handoutMaster" Target="handoutMasters/handout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customXml" Target="../customXml/item10.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slide" Target="slides/slide54.xml"/><Relationship Id="rId86" Type="http://schemas.openxmlformats.org/officeDocument/2006/relationships/slide" Target="slides/slide59.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font" Target="fonts/font9.fntdata"/><Relationship Id="rId104"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slideMaster" Target="slideMasters/slideMaster1.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notesMaster" Target="notesMasters/notesMaster1.xml"/><Relationship Id="rId61" Type="http://schemas.openxmlformats.org/officeDocument/2006/relationships/slide" Target="slides/slide34.xml"/><Relationship Id="rId82" Type="http://schemas.openxmlformats.org/officeDocument/2006/relationships/slide" Target="slides/slide5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font" Target="fonts/font12.fntdata"/><Relationship Id="rId105"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customXml" Target="../customXml/item3.xml"/><Relationship Id="rId25" Type="http://schemas.openxmlformats.org/officeDocument/2006/relationships/slideMaster" Target="slideMasters/slideMaster2.xml"/><Relationship Id="rId46" Type="http://schemas.openxmlformats.org/officeDocument/2006/relationships/slide" Target="slides/slide19.xml"/><Relationship Id="rId67"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a:latin typeface="Segoe UI" pitchFamily="34" charset="0"/>
              </a:rPr>
              <a:t>Windows Azure Overview</a:t>
            </a: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pPr/>
              <a:t>9/22/2018</a:t>
            </a:fld>
            <a:endParaRPr lang="en-US">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p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a:t>Windows Azure Overview</a:t>
            </a:r>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9/22/2018</a:t>
            </a:fld>
            <a:endParaRPr lang="en-US"/>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a:p>
        </p:txBody>
      </p:sp>
    </p:spTree>
    <p:extLst>
      <p:ext uri="{BB962C8B-B14F-4D97-AF65-F5344CB8AC3E}">
        <p14:creationId xmlns:p14="http://schemas.microsoft.com/office/powerpoint/2010/main" val="862504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10</a:t>
            </a:fld>
            <a:endParaRPr lang="en-US"/>
          </a:p>
        </p:txBody>
      </p:sp>
    </p:spTree>
    <p:extLst>
      <p:ext uri="{BB962C8B-B14F-4D97-AF65-F5344CB8AC3E}">
        <p14:creationId xmlns:p14="http://schemas.microsoft.com/office/powerpoint/2010/main" val="3742632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11</a:t>
            </a:fld>
            <a:endParaRPr lang="en-US"/>
          </a:p>
        </p:txBody>
      </p:sp>
    </p:spTree>
    <p:extLst>
      <p:ext uri="{BB962C8B-B14F-4D97-AF65-F5344CB8AC3E}">
        <p14:creationId xmlns:p14="http://schemas.microsoft.com/office/powerpoint/2010/main" val="3685430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a:p>
        </p:txBody>
      </p:sp>
    </p:spTree>
    <p:extLst>
      <p:ext uri="{BB962C8B-B14F-4D97-AF65-F5344CB8AC3E}">
        <p14:creationId xmlns:p14="http://schemas.microsoft.com/office/powerpoint/2010/main" val="416497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a:p>
        </p:txBody>
      </p:sp>
    </p:spTree>
    <p:extLst>
      <p:ext uri="{BB962C8B-B14F-4D97-AF65-F5344CB8AC3E}">
        <p14:creationId xmlns:p14="http://schemas.microsoft.com/office/powerpoint/2010/main" val="1916420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14</a:t>
            </a:fld>
            <a:endParaRPr lang="en-US"/>
          </a:p>
        </p:txBody>
      </p:sp>
    </p:spTree>
    <p:extLst>
      <p:ext uri="{BB962C8B-B14F-4D97-AF65-F5344CB8AC3E}">
        <p14:creationId xmlns:p14="http://schemas.microsoft.com/office/powerpoint/2010/main" val="1259136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15</a:t>
            </a:fld>
            <a:endParaRPr lang="en-US"/>
          </a:p>
        </p:txBody>
      </p:sp>
    </p:spTree>
    <p:extLst>
      <p:ext uri="{BB962C8B-B14F-4D97-AF65-F5344CB8AC3E}">
        <p14:creationId xmlns:p14="http://schemas.microsoft.com/office/powerpoint/2010/main" val="3379091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8987" rtl="0" eaLnBrk="1" fontAlgn="auto" latinLnBrk="0" hangingPunct="1">
              <a:lnSpc>
                <a:spcPct val="100000"/>
              </a:lnSpc>
              <a:spcBef>
                <a:spcPts val="0"/>
              </a:spcBef>
              <a:spcAft>
                <a:spcPts val="0"/>
              </a:spcAft>
              <a:buClrTx/>
              <a:buSzTx/>
              <a:buFont typeface="+mj-lt"/>
              <a:buAutoNum type="arabicPeriod"/>
              <a:tabLst/>
              <a:defRPr/>
            </a:pPr>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16</a:t>
            </a:fld>
            <a:endParaRPr lang="en-US"/>
          </a:p>
        </p:txBody>
      </p:sp>
    </p:spTree>
    <p:extLst>
      <p:ext uri="{BB962C8B-B14F-4D97-AF65-F5344CB8AC3E}">
        <p14:creationId xmlns:p14="http://schemas.microsoft.com/office/powerpoint/2010/main" val="571312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a:p>
        </p:txBody>
      </p:sp>
    </p:spTree>
    <p:extLst>
      <p:ext uri="{BB962C8B-B14F-4D97-AF65-F5344CB8AC3E}">
        <p14:creationId xmlns:p14="http://schemas.microsoft.com/office/powerpoint/2010/main" val="81041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18</a:t>
            </a:fld>
            <a:endParaRPr lang="en-US"/>
          </a:p>
        </p:txBody>
      </p:sp>
    </p:spTree>
    <p:extLst>
      <p:ext uri="{BB962C8B-B14F-4D97-AF65-F5344CB8AC3E}">
        <p14:creationId xmlns:p14="http://schemas.microsoft.com/office/powerpoint/2010/main" val="1369930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a:p>
        </p:txBody>
      </p:sp>
    </p:spTree>
    <p:extLst>
      <p:ext uri="{BB962C8B-B14F-4D97-AF65-F5344CB8AC3E}">
        <p14:creationId xmlns:p14="http://schemas.microsoft.com/office/powerpoint/2010/main" val="56244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a:p>
        </p:txBody>
      </p:sp>
    </p:spTree>
    <p:extLst>
      <p:ext uri="{BB962C8B-B14F-4D97-AF65-F5344CB8AC3E}">
        <p14:creationId xmlns:p14="http://schemas.microsoft.com/office/powerpoint/2010/main" val="3854374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a:p>
        </p:txBody>
      </p:sp>
    </p:spTree>
    <p:extLst>
      <p:ext uri="{BB962C8B-B14F-4D97-AF65-F5344CB8AC3E}">
        <p14:creationId xmlns:p14="http://schemas.microsoft.com/office/powerpoint/2010/main" val="3855174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a:p>
        </p:txBody>
      </p:sp>
    </p:spTree>
    <p:extLst>
      <p:ext uri="{BB962C8B-B14F-4D97-AF65-F5344CB8AC3E}">
        <p14:creationId xmlns:p14="http://schemas.microsoft.com/office/powerpoint/2010/main" val="3162509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a:p>
        </p:txBody>
      </p:sp>
    </p:spTree>
    <p:extLst>
      <p:ext uri="{BB962C8B-B14F-4D97-AF65-F5344CB8AC3E}">
        <p14:creationId xmlns:p14="http://schemas.microsoft.com/office/powerpoint/2010/main" val="2806682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a:p>
        </p:txBody>
      </p:sp>
    </p:spTree>
    <p:extLst>
      <p:ext uri="{BB962C8B-B14F-4D97-AF65-F5344CB8AC3E}">
        <p14:creationId xmlns:p14="http://schemas.microsoft.com/office/powerpoint/2010/main" val="1418119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a:p>
        </p:txBody>
      </p:sp>
    </p:spTree>
    <p:extLst>
      <p:ext uri="{BB962C8B-B14F-4D97-AF65-F5344CB8AC3E}">
        <p14:creationId xmlns:p14="http://schemas.microsoft.com/office/powerpoint/2010/main" val="3658003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a:p>
        </p:txBody>
      </p:sp>
    </p:spTree>
    <p:extLst>
      <p:ext uri="{BB962C8B-B14F-4D97-AF65-F5344CB8AC3E}">
        <p14:creationId xmlns:p14="http://schemas.microsoft.com/office/powerpoint/2010/main" val="2536746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a:p>
        </p:txBody>
      </p:sp>
    </p:spTree>
    <p:extLst>
      <p:ext uri="{BB962C8B-B14F-4D97-AF65-F5344CB8AC3E}">
        <p14:creationId xmlns:p14="http://schemas.microsoft.com/office/powerpoint/2010/main" val="2665909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a:p>
        </p:txBody>
      </p:sp>
    </p:spTree>
    <p:extLst>
      <p:ext uri="{BB962C8B-B14F-4D97-AF65-F5344CB8AC3E}">
        <p14:creationId xmlns:p14="http://schemas.microsoft.com/office/powerpoint/2010/main" val="1291333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a:p>
        </p:txBody>
      </p:sp>
    </p:spTree>
    <p:extLst>
      <p:ext uri="{BB962C8B-B14F-4D97-AF65-F5344CB8AC3E}">
        <p14:creationId xmlns:p14="http://schemas.microsoft.com/office/powerpoint/2010/main" val="461289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a:p>
        </p:txBody>
      </p:sp>
    </p:spTree>
    <p:extLst>
      <p:ext uri="{BB962C8B-B14F-4D97-AF65-F5344CB8AC3E}">
        <p14:creationId xmlns:p14="http://schemas.microsoft.com/office/powerpoint/2010/main" val="2112310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a:p>
        </p:txBody>
      </p:sp>
    </p:spTree>
    <p:extLst>
      <p:ext uri="{BB962C8B-B14F-4D97-AF65-F5344CB8AC3E}">
        <p14:creationId xmlns:p14="http://schemas.microsoft.com/office/powerpoint/2010/main" val="1757893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a:p>
        </p:txBody>
      </p:sp>
    </p:spTree>
    <p:extLst>
      <p:ext uri="{BB962C8B-B14F-4D97-AF65-F5344CB8AC3E}">
        <p14:creationId xmlns:p14="http://schemas.microsoft.com/office/powerpoint/2010/main" val="259332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a:p>
        </p:txBody>
      </p:sp>
    </p:spTree>
    <p:extLst>
      <p:ext uri="{BB962C8B-B14F-4D97-AF65-F5344CB8AC3E}">
        <p14:creationId xmlns:p14="http://schemas.microsoft.com/office/powerpoint/2010/main" val="2290591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a:p>
        </p:txBody>
      </p:sp>
    </p:spTree>
    <p:extLst>
      <p:ext uri="{BB962C8B-B14F-4D97-AF65-F5344CB8AC3E}">
        <p14:creationId xmlns:p14="http://schemas.microsoft.com/office/powerpoint/2010/main" val="94889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33</a:t>
            </a:fld>
            <a:endParaRPr lang="en-US"/>
          </a:p>
        </p:txBody>
      </p:sp>
    </p:spTree>
    <p:extLst>
      <p:ext uri="{BB962C8B-B14F-4D97-AF65-F5344CB8AC3E}">
        <p14:creationId xmlns:p14="http://schemas.microsoft.com/office/powerpoint/2010/main" val="2137635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34</a:t>
            </a:fld>
            <a:endParaRPr lang="en-US"/>
          </a:p>
        </p:txBody>
      </p:sp>
    </p:spTree>
    <p:extLst>
      <p:ext uri="{BB962C8B-B14F-4D97-AF65-F5344CB8AC3E}">
        <p14:creationId xmlns:p14="http://schemas.microsoft.com/office/powerpoint/2010/main" val="4089229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35</a:t>
            </a:fld>
            <a:endParaRPr lang="en-US"/>
          </a:p>
        </p:txBody>
      </p:sp>
    </p:spTree>
    <p:extLst>
      <p:ext uri="{BB962C8B-B14F-4D97-AF65-F5344CB8AC3E}">
        <p14:creationId xmlns:p14="http://schemas.microsoft.com/office/powerpoint/2010/main" val="1702222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a:p>
        </p:txBody>
      </p:sp>
    </p:spTree>
    <p:extLst>
      <p:ext uri="{BB962C8B-B14F-4D97-AF65-F5344CB8AC3E}">
        <p14:creationId xmlns:p14="http://schemas.microsoft.com/office/powerpoint/2010/main" val="3964845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a:p>
        </p:txBody>
      </p:sp>
    </p:spTree>
    <p:extLst>
      <p:ext uri="{BB962C8B-B14F-4D97-AF65-F5344CB8AC3E}">
        <p14:creationId xmlns:p14="http://schemas.microsoft.com/office/powerpoint/2010/main" val="627768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38</a:t>
            </a:fld>
            <a:endParaRPr lang="en-US"/>
          </a:p>
        </p:txBody>
      </p:sp>
    </p:spTree>
    <p:extLst>
      <p:ext uri="{BB962C8B-B14F-4D97-AF65-F5344CB8AC3E}">
        <p14:creationId xmlns:p14="http://schemas.microsoft.com/office/powerpoint/2010/main" val="19870169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a:p>
        </p:txBody>
      </p:sp>
    </p:spTree>
    <p:extLst>
      <p:ext uri="{BB962C8B-B14F-4D97-AF65-F5344CB8AC3E}">
        <p14:creationId xmlns:p14="http://schemas.microsoft.com/office/powerpoint/2010/main" val="2703078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a:p>
        </p:txBody>
      </p:sp>
    </p:spTree>
    <p:extLst>
      <p:ext uri="{BB962C8B-B14F-4D97-AF65-F5344CB8AC3E}">
        <p14:creationId xmlns:p14="http://schemas.microsoft.com/office/powerpoint/2010/main" val="3629838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a:p>
        </p:txBody>
      </p:sp>
    </p:spTree>
    <p:extLst>
      <p:ext uri="{BB962C8B-B14F-4D97-AF65-F5344CB8AC3E}">
        <p14:creationId xmlns:p14="http://schemas.microsoft.com/office/powerpoint/2010/main" val="3792952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366808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45</a:t>
            </a:fld>
            <a:endParaRPr lang="en-US"/>
          </a:p>
        </p:txBody>
      </p:sp>
    </p:spTree>
    <p:extLst>
      <p:ext uri="{BB962C8B-B14F-4D97-AF65-F5344CB8AC3E}">
        <p14:creationId xmlns:p14="http://schemas.microsoft.com/office/powerpoint/2010/main" val="1381327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47</a:t>
            </a:fld>
            <a:endParaRPr lang="en-US"/>
          </a:p>
        </p:txBody>
      </p:sp>
    </p:spTree>
    <p:extLst>
      <p:ext uri="{BB962C8B-B14F-4D97-AF65-F5344CB8AC3E}">
        <p14:creationId xmlns:p14="http://schemas.microsoft.com/office/powerpoint/2010/main" val="678284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05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48</a:t>
            </a:fld>
            <a:endParaRPr lang="en-US"/>
          </a:p>
        </p:txBody>
      </p:sp>
    </p:spTree>
    <p:extLst>
      <p:ext uri="{BB962C8B-B14F-4D97-AF65-F5344CB8AC3E}">
        <p14:creationId xmlns:p14="http://schemas.microsoft.com/office/powerpoint/2010/main" val="1095517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49</a:t>
            </a:fld>
            <a:endParaRPr lang="en-US"/>
          </a:p>
        </p:txBody>
      </p:sp>
    </p:spTree>
    <p:extLst>
      <p:ext uri="{BB962C8B-B14F-4D97-AF65-F5344CB8AC3E}">
        <p14:creationId xmlns:p14="http://schemas.microsoft.com/office/powerpoint/2010/main" val="3593949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50</a:t>
            </a:fld>
            <a:endParaRPr lang="en-US"/>
          </a:p>
        </p:txBody>
      </p:sp>
    </p:spTree>
    <p:extLst>
      <p:ext uri="{BB962C8B-B14F-4D97-AF65-F5344CB8AC3E}">
        <p14:creationId xmlns:p14="http://schemas.microsoft.com/office/powerpoint/2010/main" val="1087703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pPr/>
              <a:t>51</a:t>
            </a:fld>
            <a:endParaRPr lang="en-US"/>
          </a:p>
        </p:txBody>
      </p:sp>
    </p:spTree>
    <p:extLst>
      <p:ext uri="{BB962C8B-B14F-4D97-AF65-F5344CB8AC3E}">
        <p14:creationId xmlns:p14="http://schemas.microsoft.com/office/powerpoint/2010/main" val="13209457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52</a:t>
            </a:fld>
            <a:endParaRPr lang="en-US"/>
          </a:p>
        </p:txBody>
      </p:sp>
    </p:spTree>
    <p:extLst>
      <p:ext uri="{BB962C8B-B14F-4D97-AF65-F5344CB8AC3E}">
        <p14:creationId xmlns:p14="http://schemas.microsoft.com/office/powerpoint/2010/main" val="9985085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53</a:t>
            </a:fld>
            <a:endParaRPr lang="en-US"/>
          </a:p>
        </p:txBody>
      </p:sp>
    </p:spTree>
    <p:extLst>
      <p:ext uri="{BB962C8B-B14F-4D97-AF65-F5344CB8AC3E}">
        <p14:creationId xmlns:p14="http://schemas.microsoft.com/office/powerpoint/2010/main" val="3522742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a:p>
        </p:txBody>
      </p:sp>
    </p:spTree>
    <p:extLst>
      <p:ext uri="{BB962C8B-B14F-4D97-AF65-F5344CB8AC3E}">
        <p14:creationId xmlns:p14="http://schemas.microsoft.com/office/powerpoint/2010/main" val="1183782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54</a:t>
            </a:fld>
            <a:endParaRPr lang="en-US"/>
          </a:p>
        </p:txBody>
      </p:sp>
    </p:spTree>
    <p:extLst>
      <p:ext uri="{BB962C8B-B14F-4D97-AF65-F5344CB8AC3E}">
        <p14:creationId xmlns:p14="http://schemas.microsoft.com/office/powerpoint/2010/main" val="2393557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a:p>
        </p:txBody>
      </p:sp>
    </p:spTree>
    <p:extLst>
      <p:ext uri="{BB962C8B-B14F-4D97-AF65-F5344CB8AC3E}">
        <p14:creationId xmlns:p14="http://schemas.microsoft.com/office/powerpoint/2010/main" val="321501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a:p>
        </p:txBody>
      </p:sp>
    </p:spTree>
    <p:extLst>
      <p:ext uri="{BB962C8B-B14F-4D97-AF65-F5344CB8AC3E}">
        <p14:creationId xmlns:p14="http://schemas.microsoft.com/office/powerpoint/2010/main" val="121720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a:p>
        </p:txBody>
      </p:sp>
    </p:spTree>
    <p:extLst>
      <p:ext uri="{BB962C8B-B14F-4D97-AF65-F5344CB8AC3E}">
        <p14:creationId xmlns:p14="http://schemas.microsoft.com/office/powerpoint/2010/main" val="356898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a:p>
        </p:txBody>
      </p:sp>
    </p:spTree>
    <p:extLst>
      <p:ext uri="{BB962C8B-B14F-4D97-AF65-F5344CB8AC3E}">
        <p14:creationId xmlns:p14="http://schemas.microsoft.com/office/powerpoint/2010/main" val="3156938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a:p>
        </p:txBody>
      </p:sp>
    </p:spTree>
    <p:extLst>
      <p:ext uri="{BB962C8B-B14F-4D97-AF65-F5344CB8AC3E}">
        <p14:creationId xmlns:p14="http://schemas.microsoft.com/office/powerpoint/2010/main" val="711044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28.png"/><Relationship Id="rId14"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a:t>Name</a:t>
            </a:r>
          </a:p>
          <a:p>
            <a:pPr lvl="0"/>
            <a:r>
              <a:rPr lang="en-US"/>
              <a:t>Title</a:t>
            </a:r>
          </a:p>
          <a:p>
            <a:pPr lvl="0"/>
            <a:r>
              <a:rPr lang="en-US"/>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61796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a:t>Click to edit Master title style</a:t>
            </a:r>
          </a:p>
        </p:txBody>
      </p:sp>
      <p:sp>
        <p:nvSpPr>
          <p:cNvPr id="5" name="Text Placeholder 4"/>
          <p:cNvSpPr>
            <a:spLocks noGrp="1"/>
          </p:cNvSpPr>
          <p:nvPr>
            <p:ph type="body" sz="quarter" idx="10"/>
          </p:nvPr>
        </p:nvSpPr>
        <p:spPr>
          <a:xfrm>
            <a:off x="519113" y="1447801"/>
            <a:ext cx="11149013" cy="2111347"/>
          </a:xfrm>
          <a:prstGeom prst="rect">
            <a:avLst/>
          </a:prstGeom>
        </p:spPr>
        <p:txBody>
          <a:bodyPr/>
          <a:lstStyle>
            <a:lvl1pPr marL="284082" indent="-284082">
              <a:buFont typeface="Wingdings" pitchFamily="2" charset="2"/>
              <a:buChar char=""/>
              <a:defRPr sz="3999"/>
            </a:lvl1pPr>
            <a:lvl2pPr marL="517379" indent="-233296">
              <a:buFont typeface="Wingdings" pitchFamily="2" charset="2"/>
              <a:buChar char=""/>
              <a:defRPr>
                <a:latin typeface="+mn-lt"/>
              </a:defRPr>
            </a:lvl2pPr>
            <a:lvl3pPr marL="741153" indent="-223775">
              <a:buFont typeface="Wingdings" pitchFamily="2" charset="2"/>
              <a:buChar char=""/>
              <a:tabLst/>
              <a:defRPr>
                <a:latin typeface="+mn-lt"/>
              </a:defRPr>
            </a:lvl3pPr>
            <a:lvl4pPr marL="914141" indent="-172987">
              <a:buFont typeface="Wingdings" pitchFamily="2" charset="2"/>
              <a:buChar char=""/>
              <a:defRPr>
                <a:latin typeface="+mn-lt"/>
              </a:defRPr>
            </a:lvl4pPr>
            <a:lvl5pPr marL="1087129" indent="-172987">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4806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198" spc="-151" baseline="0"/>
            </a:lvl1pPr>
          </a:lstStyle>
          <a:p>
            <a:r>
              <a:rPr lang="en-US"/>
              <a:t>Click to edit title style</a:t>
            </a:r>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664052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2793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a:t>Title Here</a:t>
            </a:r>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a:t>Click to edit title style</a:t>
            </a:r>
          </a:p>
        </p:txBody>
      </p:sp>
    </p:spTree>
    <p:extLst>
      <p:ext uri="{BB962C8B-B14F-4D97-AF65-F5344CB8AC3E}">
        <p14:creationId xmlns:p14="http://schemas.microsoft.com/office/powerpoint/2010/main" val="6561062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a:t>Click to edit Master text styles</a:t>
            </a:r>
          </a:p>
          <a:p>
            <a:pPr marL="3175" lvl="1" indent="0">
              <a:spcBef>
                <a:spcPts val="0"/>
              </a:spcBef>
              <a:spcAft>
                <a:spcPts val="900"/>
              </a:spcAft>
              <a:buSzPct val="80000"/>
            </a:pPr>
            <a:r>
              <a:rPr lang="en-US"/>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a:t>Click to edit Master title style</a:t>
            </a:r>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4974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a:t>Click to edit Master title style</a:t>
            </a:r>
          </a:p>
        </p:txBody>
      </p:sp>
    </p:spTree>
    <p:extLst>
      <p:ext uri="{BB962C8B-B14F-4D97-AF65-F5344CB8AC3E}">
        <p14:creationId xmlns:p14="http://schemas.microsoft.com/office/powerpoint/2010/main" val="24762687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a:t>Click to edit Master title style</a:t>
            </a:r>
          </a:p>
        </p:txBody>
      </p:sp>
    </p:spTree>
    <p:extLst>
      <p:ext uri="{BB962C8B-B14F-4D97-AF65-F5344CB8AC3E}">
        <p14:creationId xmlns:p14="http://schemas.microsoft.com/office/powerpoint/2010/main" val="6459384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a:t>Click to edit Master title style</a:t>
            </a:r>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p>
        </p:txBody>
      </p:sp>
    </p:spTree>
    <p:extLst>
      <p:ext uri="{BB962C8B-B14F-4D97-AF65-F5344CB8AC3E}">
        <p14:creationId xmlns:p14="http://schemas.microsoft.com/office/powerpoint/2010/main" val="15320020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a:t>Fifth level</a:t>
            </a:r>
          </a:p>
        </p:txBody>
      </p:sp>
    </p:spTree>
    <p:extLst>
      <p:ext uri="{BB962C8B-B14F-4D97-AF65-F5344CB8AC3E}">
        <p14:creationId xmlns:p14="http://schemas.microsoft.com/office/powerpoint/2010/main" val="16441836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a:t>Click to edit Master text styles</a:t>
            </a:r>
          </a:p>
          <a:p>
            <a:pPr marL="403225" lvl="1" indent="-403225" algn="l" defTabSz="914363" rtl="0" eaLnBrk="1" latinLnBrk="0" hangingPunct="1">
              <a:lnSpc>
                <a:spcPct val="90000"/>
              </a:lnSpc>
              <a:spcBef>
                <a:spcPct val="20000"/>
              </a:spcBef>
              <a:buSzPct val="80000"/>
            </a:pPr>
            <a:r>
              <a:rPr lang="en-US"/>
              <a:t>Second level</a:t>
            </a:r>
          </a:p>
          <a:p>
            <a:pPr marL="403225" lvl="2" indent="-403225" algn="l" defTabSz="914363" rtl="0" eaLnBrk="1" latinLnBrk="0" hangingPunct="1">
              <a:lnSpc>
                <a:spcPct val="90000"/>
              </a:lnSpc>
              <a:spcBef>
                <a:spcPct val="20000"/>
              </a:spcBef>
              <a:buSzPct val="80000"/>
            </a:pPr>
            <a:r>
              <a:rPr lang="en-US"/>
              <a:t>Third level</a:t>
            </a:r>
          </a:p>
          <a:p>
            <a:pPr marL="403225" lvl="3" indent="-403225" algn="l" defTabSz="914363" rtl="0" eaLnBrk="1" latinLnBrk="0" hangingPunct="1">
              <a:lnSpc>
                <a:spcPct val="90000"/>
              </a:lnSpc>
              <a:spcBef>
                <a:spcPct val="20000"/>
              </a:spcBef>
              <a:buSzPct val="80000"/>
            </a:pPr>
            <a:r>
              <a:rPr lang="en-US"/>
              <a:t>Fourth level</a:t>
            </a:r>
          </a:p>
          <a:p>
            <a:pPr marL="403225" lvl="4" indent="-403225" algn="l" defTabSz="914363" rtl="0" eaLnBrk="1" latinLnBrk="0" hangingPunct="1">
              <a:lnSpc>
                <a:spcPct val="90000"/>
              </a:lnSpc>
              <a:spcBef>
                <a:spcPct val="20000"/>
              </a:spcBef>
              <a:buSzPct val="80000"/>
            </a:pPr>
            <a:r>
              <a:rPr lang="en-US"/>
              <a:t>Fifth level</a:t>
            </a:r>
          </a:p>
        </p:txBody>
      </p:sp>
    </p:spTree>
    <p:extLst>
      <p:ext uri="{BB962C8B-B14F-4D97-AF65-F5344CB8AC3E}">
        <p14:creationId xmlns:p14="http://schemas.microsoft.com/office/powerpoint/2010/main" val="369396523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a:t>Click to edit Master title style</a:t>
            </a:r>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81296021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a:t>Click to edit Master title style</a:t>
            </a:r>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1636479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a:t>Click to edit Master title style</a:t>
            </a:r>
          </a:p>
        </p:txBody>
      </p:sp>
    </p:spTree>
    <p:extLst>
      <p:ext uri="{BB962C8B-B14F-4D97-AF65-F5344CB8AC3E}">
        <p14:creationId xmlns:p14="http://schemas.microsoft.com/office/powerpoint/2010/main" val="3546194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a:t>Slide for Developer Code</a:t>
            </a:r>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53714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41379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a:t>Click to edit Master text styles</a:t>
            </a:r>
          </a:p>
          <a:p>
            <a:pPr marL="403225" lvl="1" indent="-403225" algn="l" defTabSz="914363" rtl="0" eaLnBrk="1" latinLnBrk="0" hangingPunct="1">
              <a:lnSpc>
                <a:spcPct val="90000"/>
              </a:lnSpc>
              <a:spcBef>
                <a:spcPct val="20000"/>
              </a:spcBef>
              <a:buSzPct val="80000"/>
            </a:pPr>
            <a:r>
              <a:rPr lang="en-US"/>
              <a:t>Second level</a:t>
            </a:r>
          </a:p>
          <a:p>
            <a:pPr marL="403225" lvl="2" indent="-403225" algn="l" defTabSz="914363" rtl="0" eaLnBrk="1" latinLnBrk="0" hangingPunct="1">
              <a:lnSpc>
                <a:spcPct val="90000"/>
              </a:lnSpc>
              <a:spcBef>
                <a:spcPct val="20000"/>
              </a:spcBef>
              <a:buSzPct val="80000"/>
            </a:pPr>
            <a:r>
              <a:rPr lang="en-US"/>
              <a:t>Third level</a:t>
            </a:r>
          </a:p>
          <a:p>
            <a:pPr marL="403225" lvl="3" indent="-403225" algn="l" defTabSz="914363" rtl="0" eaLnBrk="1" latinLnBrk="0" hangingPunct="1">
              <a:lnSpc>
                <a:spcPct val="90000"/>
              </a:lnSpc>
              <a:spcBef>
                <a:spcPct val="20000"/>
              </a:spcBef>
              <a:buSzPct val="80000"/>
            </a:pPr>
            <a:r>
              <a:rPr lang="en-US"/>
              <a:t>Fourth level</a:t>
            </a:r>
          </a:p>
          <a:p>
            <a:pPr marL="403225" lvl="4" indent="-403225" algn="l" defTabSz="914363"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358961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a:gradFill>
                  <a:gsLst>
                    <a:gs pos="2917">
                      <a:srgbClr val="FFFFFF"/>
                    </a:gs>
                    <a:gs pos="30000">
                      <a:srgbClr val="FFFFFF"/>
                    </a:gs>
                  </a:gsLst>
                  <a:lin ang="5400000" scaled="0"/>
                </a:gradFill>
              </a:rPr>
              <a:t>LEARN</a:t>
            </a:r>
            <a:r>
              <a:rPr lang="en-US" sz="2000" spc="-7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198" spc="-151" baseline="0"/>
            </a:lvl1pPr>
          </a:lstStyle>
          <a:p>
            <a:r>
              <a:rPr lang="en-US"/>
              <a:t>Click to edit title style</a:t>
            </a:r>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3585221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a:t>Click to edit title style</a:t>
            </a:r>
          </a:p>
        </p:txBody>
      </p:sp>
    </p:spTree>
    <p:extLst>
      <p:ext uri="{BB962C8B-B14F-4D97-AF65-F5344CB8AC3E}">
        <p14:creationId xmlns:p14="http://schemas.microsoft.com/office/powerpoint/2010/main" val="399499216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a:t>Click to edit title style</a:t>
            </a:r>
          </a:p>
        </p:txBody>
      </p:sp>
    </p:spTree>
    <p:extLst>
      <p:ext uri="{BB962C8B-B14F-4D97-AF65-F5344CB8AC3E}">
        <p14:creationId xmlns:p14="http://schemas.microsoft.com/office/powerpoint/2010/main" val="37420380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a:t>Click to edit title style</a:t>
            </a:r>
          </a:p>
        </p:txBody>
      </p:sp>
    </p:spTree>
    <p:extLst>
      <p:ext uri="{BB962C8B-B14F-4D97-AF65-F5344CB8AC3E}">
        <p14:creationId xmlns:p14="http://schemas.microsoft.com/office/powerpoint/2010/main" val="24525186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4.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97" r:id="rId19"/>
    <p:sldLayoutId id="2147483798"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3" r:id="rId30"/>
    <p:sldLayoutId id="2147483799" r:id="rId3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1.png"/><Relationship Id="rId7" Type="http://schemas.openxmlformats.org/officeDocument/2006/relationships/image" Target="../media/image53.png"/><Relationship Id="rId12" Type="http://schemas.microsoft.com/office/2007/relationships/hdphoto" Target="../media/hdphoto10.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7.wdp"/><Relationship Id="rId11" Type="http://schemas.openxmlformats.org/officeDocument/2006/relationships/image" Target="../media/image55.png"/><Relationship Id="rId5" Type="http://schemas.openxmlformats.org/officeDocument/2006/relationships/image" Target="../media/image52.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1.gif"/><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jpe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8" Type="http://schemas.openxmlformats.org/officeDocument/2006/relationships/customXml" Target="../../customXml/item14.xml"/><Relationship Id="rId13" Type="http://schemas.openxmlformats.org/officeDocument/2006/relationships/customXml" Target="../../customXml/item5.xml"/><Relationship Id="rId18" Type="http://schemas.openxmlformats.org/officeDocument/2006/relationships/tags" Target="../tags/tag12.xml"/><Relationship Id="rId26" Type="http://schemas.openxmlformats.org/officeDocument/2006/relationships/image" Target="../media/image83.png"/><Relationship Id="rId3" Type="http://schemas.openxmlformats.org/officeDocument/2006/relationships/customXml" Target="../../customXml/item22.xml"/><Relationship Id="rId21" Type="http://schemas.openxmlformats.org/officeDocument/2006/relationships/notesSlide" Target="../notesSlides/notesSlide24.xml"/><Relationship Id="rId7" Type="http://schemas.openxmlformats.org/officeDocument/2006/relationships/customXml" Target="../../customXml/item2.xml"/><Relationship Id="rId12" Type="http://schemas.openxmlformats.org/officeDocument/2006/relationships/customXml" Target="../../customXml/item8.xml"/><Relationship Id="rId17" Type="http://schemas.openxmlformats.org/officeDocument/2006/relationships/tags" Target="../tags/tag11.xml"/><Relationship Id="rId25" Type="http://schemas.openxmlformats.org/officeDocument/2006/relationships/image" Target="../media/image82.png"/><Relationship Id="rId2" Type="http://schemas.openxmlformats.org/officeDocument/2006/relationships/customXml" Target="../../customXml/item15.xml"/><Relationship Id="rId16" Type="http://schemas.openxmlformats.org/officeDocument/2006/relationships/tags" Target="../tags/tag10.xml"/><Relationship Id="rId20" Type="http://schemas.openxmlformats.org/officeDocument/2006/relationships/slideLayout" Target="../slideLayouts/slideLayout3.xml"/><Relationship Id="rId1" Type="http://schemas.openxmlformats.org/officeDocument/2006/relationships/customXml" Target="../../customXml/item19.xml"/><Relationship Id="rId6" Type="http://schemas.openxmlformats.org/officeDocument/2006/relationships/customXml" Target="../../customXml/item21.xml"/><Relationship Id="rId11" Type="http://schemas.openxmlformats.org/officeDocument/2006/relationships/customXml" Target="../../customXml/item16.xml"/><Relationship Id="rId24" Type="http://schemas.openxmlformats.org/officeDocument/2006/relationships/image" Target="../media/image81.png"/><Relationship Id="rId5" Type="http://schemas.openxmlformats.org/officeDocument/2006/relationships/customXml" Target="../../customXml/item12.xml"/><Relationship Id="rId15" Type="http://schemas.openxmlformats.org/officeDocument/2006/relationships/tags" Target="../tags/tag9.xml"/><Relationship Id="rId23" Type="http://schemas.openxmlformats.org/officeDocument/2006/relationships/image" Target="../media/image80.png"/><Relationship Id="rId28" Type="http://schemas.openxmlformats.org/officeDocument/2006/relationships/image" Target="../media/image85.emf"/><Relationship Id="rId10" Type="http://schemas.openxmlformats.org/officeDocument/2006/relationships/customXml" Target="../../customXml/item13.xml"/><Relationship Id="rId19" Type="http://schemas.openxmlformats.org/officeDocument/2006/relationships/tags" Target="../tags/tag13.xml"/><Relationship Id="rId4" Type="http://schemas.openxmlformats.org/officeDocument/2006/relationships/customXml" Target="../../customXml/item7.xml"/><Relationship Id="rId9" Type="http://schemas.openxmlformats.org/officeDocument/2006/relationships/customXml" Target="../../customXml/item10.xml"/><Relationship Id="rId14" Type="http://schemas.openxmlformats.org/officeDocument/2006/relationships/tags" Target="../tags/tag8.xml"/><Relationship Id="rId22" Type="http://schemas.openxmlformats.org/officeDocument/2006/relationships/image" Target="../media/image79.png"/><Relationship Id="rId27" Type="http://schemas.openxmlformats.org/officeDocument/2006/relationships/image" Target="../media/image84.png"/></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6.png"/><Relationship Id="rId7" Type="http://schemas.microsoft.com/office/2007/relationships/hdphoto" Target="../media/hdphoto14.wdp"/><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7.png"/><Relationship Id="rId11" Type="http://schemas.microsoft.com/office/2007/relationships/hdphoto" Target="../media/hdphoto16.wdp"/><Relationship Id="rId5" Type="http://schemas.openxmlformats.org/officeDocument/2006/relationships/image" Target="../media/image42.png"/><Relationship Id="rId10" Type="http://schemas.openxmlformats.org/officeDocument/2006/relationships/image" Target="../media/image89.png"/><Relationship Id="rId4" Type="http://schemas.microsoft.com/office/2007/relationships/hdphoto" Target="../media/hdphoto13.wdp"/><Relationship Id="rId9" Type="http://schemas.microsoft.com/office/2007/relationships/hdphoto" Target="../media/hdphoto15.wdp"/></Relationships>
</file>

<file path=ppt/slides/_rels/slide26.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3.png"/><Relationship Id="rId5" Type="http://schemas.openxmlformats.org/officeDocument/2006/relationships/image" Target="../media/image42.png"/><Relationship Id="rId10" Type="http://schemas.openxmlformats.org/officeDocument/2006/relationships/image" Target="../media/image92.png"/><Relationship Id="rId4" Type="http://schemas.microsoft.com/office/2007/relationships/hdphoto" Target="../media/hdphoto13.wdp"/><Relationship Id="rId9"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88.png"/><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88.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79.png"/><Relationship Id="rId7"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microsoft.com/office/2007/relationships/hdphoto" Target="../media/hdphoto17.wdp"/><Relationship Id="rId13" Type="http://schemas.openxmlformats.org/officeDocument/2006/relationships/image" Target="../media/image81.png"/><Relationship Id="rId3" Type="http://schemas.openxmlformats.org/officeDocument/2006/relationships/image" Target="../media/image94.png"/><Relationship Id="rId7" Type="http://schemas.openxmlformats.org/officeDocument/2006/relationships/image" Target="../media/image97.png"/><Relationship Id="rId12" Type="http://schemas.openxmlformats.org/officeDocument/2006/relationships/image" Target="../media/image80.png"/><Relationship Id="rId2" Type="http://schemas.openxmlformats.org/officeDocument/2006/relationships/notesSlide" Target="../notesSlides/notesSlide30.xml"/><Relationship Id="rId16" Type="http://schemas.microsoft.com/office/2007/relationships/hdphoto" Target="../media/hdphoto18.wdp"/><Relationship Id="rId1" Type="http://schemas.openxmlformats.org/officeDocument/2006/relationships/slideLayout" Target="../slideLayouts/slideLayout7.xml"/><Relationship Id="rId6" Type="http://schemas.openxmlformats.org/officeDocument/2006/relationships/image" Target="../media/image96.png"/><Relationship Id="rId11" Type="http://schemas.microsoft.com/office/2007/relationships/hdphoto" Target="../media/hdphoto15.wdp"/><Relationship Id="rId5" Type="http://schemas.openxmlformats.org/officeDocument/2006/relationships/image" Target="../media/image95.png"/><Relationship Id="rId15" Type="http://schemas.openxmlformats.org/officeDocument/2006/relationships/image" Target="../media/image98.png"/><Relationship Id="rId10" Type="http://schemas.openxmlformats.org/officeDocument/2006/relationships/image" Target="../media/image88.png"/><Relationship Id="rId4" Type="http://schemas.openxmlformats.org/officeDocument/2006/relationships/image" Target="../media/image79.png"/><Relationship Id="rId9" Type="http://schemas.openxmlformats.org/officeDocument/2006/relationships/image" Target="../media/image91.png"/><Relationship Id="rId1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19.wdp"/></Relationships>
</file>

<file path=ppt/slides/_rels/slide32.xml.rels><?xml version="1.0" encoding="UTF-8" standalone="yes"?>
<Relationships xmlns="http://schemas.openxmlformats.org/package/2006/relationships"><Relationship Id="rId3" Type="http://schemas.openxmlformats.org/officeDocument/2006/relationships/hyperlink" Target="http://www.windowsazure.com/en-us/manage/linux/other-resources/partner-solutions/" TargetMode="External"/><Relationship Id="rId7"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microsoft.com/office/2007/relationships/hdphoto" Target="../media/hdphoto20.wdp"/><Relationship Id="rId5" Type="http://schemas.openxmlformats.org/officeDocument/2006/relationships/image" Target="../media/image104.png"/><Relationship Id="rId4" Type="http://schemas.microsoft.com/office/2007/relationships/hdphoto" Target="../media/hdphoto8.wdp"/></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84.png"/><Relationship Id="rId7" Type="http://schemas.openxmlformats.org/officeDocument/2006/relationships/image" Target="../media/image109.png"/><Relationship Id="rId12"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50.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107.png"/><Relationship Id="rId10" Type="http://schemas.openxmlformats.org/officeDocument/2006/relationships/image" Target="../media/image83.png"/><Relationship Id="rId4" Type="http://schemas.openxmlformats.org/officeDocument/2006/relationships/image" Target="../media/image106.png"/><Relationship Id="rId9"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1.png"/><Relationship Id="rId7" Type="http://schemas.openxmlformats.org/officeDocument/2006/relationships/image" Target="../media/image53.png"/><Relationship Id="rId12" Type="http://schemas.microsoft.com/office/2007/relationships/hdphoto" Target="../media/hdphoto10.wdp"/><Relationship Id="rId2" Type="http://schemas.openxmlformats.org/officeDocument/2006/relationships/notesSlide" Target="../notesSlides/notesSlide40.xml"/><Relationship Id="rId1" Type="http://schemas.openxmlformats.org/officeDocument/2006/relationships/slideLayout" Target="../slideLayouts/slideLayout46.xml"/><Relationship Id="rId6" Type="http://schemas.microsoft.com/office/2007/relationships/hdphoto" Target="../media/hdphoto7.wdp"/><Relationship Id="rId11" Type="http://schemas.openxmlformats.org/officeDocument/2006/relationships/image" Target="../media/image55.png"/><Relationship Id="rId5" Type="http://schemas.openxmlformats.org/officeDocument/2006/relationships/image" Target="../media/image52.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customXml" Target="../../customXml/item23.xml"/><Relationship Id="rId7" Type="http://schemas.openxmlformats.org/officeDocument/2006/relationships/image" Target="../media/image118.emf"/><Relationship Id="rId2" Type="http://schemas.openxmlformats.org/officeDocument/2006/relationships/customXml" Target="../../customXml/item18.xml"/><Relationship Id="rId1" Type="http://schemas.openxmlformats.org/officeDocument/2006/relationships/customXml" Target="../../customXml/item11.xml"/><Relationship Id="rId6" Type="http://schemas.openxmlformats.org/officeDocument/2006/relationships/image" Target="../media/image117.jpeg"/><Relationship Id="rId11" Type="http://schemas.microsoft.com/office/2007/relationships/hdphoto" Target="../media/hdphoto22.wdp"/><Relationship Id="rId5" Type="http://schemas.openxmlformats.org/officeDocument/2006/relationships/notesSlide" Target="../notesSlides/notesSlide42.xml"/><Relationship Id="rId10" Type="http://schemas.openxmlformats.org/officeDocument/2006/relationships/image" Target="../media/image121.png"/><Relationship Id="rId4" Type="http://schemas.openxmlformats.org/officeDocument/2006/relationships/slideLayout" Target="../slideLayouts/slideLayout6.xml"/><Relationship Id="rId9" Type="http://schemas.openxmlformats.org/officeDocument/2006/relationships/image" Target="../media/image12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75.png"/><Relationship Id="rId7"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75.png"/><Relationship Id="rId7"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2.png"/><Relationship Id="rId7"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6.png"/></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75.png"/><Relationship Id="rId7" Type="http://schemas.openxmlformats.org/officeDocument/2006/relationships/image" Target="../media/image127.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77.pn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34.png"/></Relationships>
</file>

<file path=ppt/slides/_rels/slide5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34.png"/><Relationship Id="rId9" Type="http://schemas.openxmlformats.org/officeDocument/2006/relationships/image" Target="../media/image135.png"/></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5.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9.jpeg"/><Relationship Id="rId2" Type="http://schemas.openxmlformats.org/officeDocument/2006/relationships/customXml" Target="../../customXml/item20.xml"/><Relationship Id="rId1" Type="http://schemas.openxmlformats.org/officeDocument/2006/relationships/customXml" Target="../../customXml/item3.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a:t>Meet Windows Azure</a:t>
            </a:r>
          </a:p>
        </p:txBody>
      </p:sp>
      <p:sp>
        <p:nvSpPr>
          <p:cNvPr id="3" name="Subtitle 4"/>
          <p:cNvSpPr>
            <a:spLocks noGrp="1"/>
          </p:cNvSpPr>
          <p:nvPr>
            <p:ph type="body" sz="quarter" idx="11"/>
          </p:nvPr>
        </p:nvSpPr>
        <p:spPr>
          <a:xfrm>
            <a:off x="336799" y="4902447"/>
            <a:ext cx="4091815" cy="858697"/>
          </a:xfrm>
        </p:spPr>
        <p:txBody>
          <a:bodyPr>
            <a:normAutofit fontScale="70000" lnSpcReduction="20000"/>
          </a:bodyPr>
          <a:lstStyle/>
          <a:p>
            <a:r>
              <a:rPr lang="en-US"/>
              <a:t>Roderick Kerry Oyuga &amp; Christian Kitenge</a:t>
            </a:r>
          </a:p>
          <a:p>
            <a:r>
              <a:rPr lang="en-US"/>
              <a:t>MSP Africa</a:t>
            </a:r>
          </a:p>
          <a:p>
            <a:r>
              <a:rPr lang="en-US"/>
              <a:t>Microsoft</a:t>
            </a:r>
          </a:p>
          <a:p>
            <a:endParaRPr lang="en-US"/>
          </a:p>
        </p:txBody>
      </p:sp>
      <p:grpSp>
        <p:nvGrpSpPr>
          <p:cNvPr id="9" name="Group 8"/>
          <p:cNvGrpSpPr/>
          <p:nvPr/>
        </p:nvGrpSpPr>
        <p:grpSpPr>
          <a:xfrm>
            <a:off x="5562600" y="4429496"/>
            <a:ext cx="6222586" cy="1757548"/>
            <a:chOff x="5135004" y="4429496"/>
            <a:chExt cx="6650182" cy="1757548"/>
          </a:xfrm>
        </p:grpSpPr>
        <p:sp>
          <p:nvSpPr>
            <p:cNvPr id="8" name="Rounded Rectangle 7"/>
            <p:cNvSpPr/>
            <p:nvPr/>
          </p:nvSpPr>
          <p:spPr bwMode="auto">
            <a:xfrm>
              <a:off x="5135004" y="4429496"/>
              <a:ext cx="6650182" cy="1757548"/>
            </a:xfrm>
            <a:prstGeom prst="roundRect">
              <a:avLst/>
            </a:prstGeom>
            <a:solidFill>
              <a:srgbClr val="FFFFFF">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Rectangle 1"/>
            <p:cNvSpPr/>
            <p:nvPr/>
          </p:nvSpPr>
          <p:spPr>
            <a:xfrm>
              <a:off x="5135005" y="4856466"/>
              <a:ext cx="6372186" cy="954107"/>
            </a:xfrm>
            <a:prstGeom prst="rect">
              <a:avLst/>
            </a:prstGeom>
            <a:noFill/>
          </p:spPr>
          <p:txBody>
            <a:bodyPr wrap="square">
              <a:spAutoFit/>
            </a:bodyPr>
            <a:lstStyle/>
            <a:p>
              <a:pPr algn="r"/>
              <a:r>
                <a:rPr lang="en-US" sz="2800">
                  <a:solidFill>
                    <a:schemeClr val="bg1"/>
                  </a:solidFill>
                  <a:latin typeface="Segoe WP" panose="020B0502040204020203" pitchFamily="34" charset="0"/>
                  <a:cs typeface="Segoe WP" panose="020B0502040204020203" pitchFamily="34" charset="0"/>
                </a:rPr>
                <a:t>Follow event and post questions on</a:t>
              </a:r>
              <a:br>
                <a:rPr lang="en-US" sz="2800">
                  <a:solidFill>
                    <a:schemeClr val="bg1"/>
                  </a:solidFill>
                  <a:latin typeface="Segoe WP" panose="020B0502040204020203" pitchFamily="34" charset="0"/>
                  <a:cs typeface="Segoe WP" panose="020B0502040204020203" pitchFamily="34" charset="0"/>
                </a:rPr>
              </a:br>
              <a:r>
                <a:rPr lang="en-US" sz="2800" b="1">
                  <a:solidFill>
                    <a:schemeClr val="bg1"/>
                  </a:solidFill>
                  <a:latin typeface="Segoe WP" panose="020B0502040204020203" pitchFamily="34" charset="0"/>
                  <a:cs typeface="Segoe WP" panose="020B0502040204020203" pitchFamily="34" charset="0"/>
                </a:rPr>
                <a:t>#</a:t>
              </a:r>
              <a:r>
                <a:rPr lang="en-US" sz="2800" b="1" err="1">
                  <a:solidFill>
                    <a:schemeClr val="bg1"/>
                  </a:solidFill>
                  <a:latin typeface="Segoe WP" panose="020B0502040204020203" pitchFamily="34" charset="0"/>
                  <a:cs typeface="Segoe WP" panose="020B0502040204020203" pitchFamily="34" charset="0"/>
                </a:rPr>
                <a:t>MSKenCamp</a:t>
              </a:r>
              <a:endParaRPr lang="en-US" sz="2800" b="1">
                <a:solidFill>
                  <a:schemeClr val="bg1"/>
                </a:solidFill>
                <a:latin typeface="Segoe WP" panose="020B0502040204020203" pitchFamily="34" charset="0"/>
                <a:cs typeface="Segoe WP" panose="020B0502040204020203" pitchFamily="34" charset="0"/>
              </a:endParaRPr>
            </a:p>
          </p:txBody>
        </p:sp>
      </p:gr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486"/>
            <a:ext cx="9415016" cy="210428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0" rIns="91412" bIns="91416" numCol="1" rtlCol="0" anchor="b" anchorCtr="0" compatLnSpc="1">
            <a:prstTxWarp prst="textNoShape">
              <a:avLst/>
            </a:prstTxWarp>
          </a:bodyPr>
          <a:lstStyle/>
          <a:p>
            <a:pPr defTabSz="913878" fontAlgn="base">
              <a:spcBef>
                <a:spcPct val="0"/>
              </a:spcBef>
              <a:spcAft>
                <a:spcPct val="0"/>
              </a:spcAft>
            </a:pPr>
            <a:endParaRPr lang="en-US" sz="2266">
              <a:solidFill>
                <a:srgbClr val="00AEEF">
                  <a:alpha val="99000"/>
                </a:srgbClr>
              </a:solidFill>
            </a:endParaRPr>
          </a:p>
        </p:txBody>
      </p:sp>
      <p:sp>
        <p:nvSpPr>
          <p:cNvPr id="2" name="Title 1"/>
          <p:cNvSpPr>
            <a:spLocks noGrp="1"/>
          </p:cNvSpPr>
          <p:nvPr>
            <p:ph type="title"/>
          </p:nvPr>
        </p:nvSpPr>
        <p:spPr>
          <a:xfrm>
            <a:off x="978694" y="3009161"/>
            <a:ext cx="10237787" cy="996936"/>
          </a:xfrm>
        </p:spPr>
        <p:txBody>
          <a:bodyPr/>
          <a:lstStyle/>
          <a:p>
            <a:r>
              <a:rPr lang="en-US">
                <a:gradFill>
                  <a:gsLst>
                    <a:gs pos="1250">
                      <a:srgbClr val="FFFFFF"/>
                    </a:gs>
                    <a:gs pos="100000">
                      <a:srgbClr val="FFFFFF"/>
                    </a:gs>
                  </a:gsLst>
                  <a:lin ang="5400000" scaled="0"/>
                </a:gradFill>
              </a:rPr>
              <a:t>Windows Azure</a:t>
            </a:r>
            <a:endParaRPr lang="en-US"/>
          </a:p>
        </p:txBody>
      </p:sp>
      <p:grpSp>
        <p:nvGrpSpPr>
          <p:cNvPr id="4" name="Group 3"/>
          <p:cNvGrpSpPr/>
          <p:nvPr/>
        </p:nvGrpSpPr>
        <p:grpSpPr>
          <a:xfrm>
            <a:off x="9403182" y="1448317"/>
            <a:ext cx="17330318" cy="4118623"/>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0" rIns="121883" bIns="121888" numCol="1" rtlCol="0" anchor="b" anchorCtr="0" compatLnSpc="1">
              <a:prstTxWarp prst="textNoShape">
                <a:avLst/>
              </a:prstTxWarp>
            </a:bodyPr>
            <a:lstStyle/>
            <a:p>
              <a:pP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0" rIns="121883" bIns="121888" numCol="1" rtlCol="0" anchor="b" anchorCtr="0" compatLnSpc="1">
              <a:prstTxWarp prst="textNoShape">
                <a:avLst/>
              </a:prstTxWarp>
            </a:bodyPr>
            <a:lstStyle/>
            <a:p>
              <a:pPr defTabSz="913878" fontAlgn="base">
                <a:spcBef>
                  <a:spcPct val="0"/>
                </a:spcBef>
                <a:spcAft>
                  <a:spcPct val="0"/>
                </a:spcAft>
              </a:pPr>
              <a:r>
                <a:rPr lang="en-US" sz="2266">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913878" fontAlgn="base">
                <a:spcBef>
                  <a:spcPct val="0"/>
                </a:spcBef>
                <a:spcAft>
                  <a:spcPct val="0"/>
                </a:spcAft>
              </a:pPr>
              <a:endParaRPr lang="en-US" sz="1866"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3269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97016" y="703118"/>
            <a:ext cx="2873080" cy="4788310"/>
            <a:chOff x="595584" y="1068168"/>
            <a:chExt cx="2873828" cy="4789557"/>
          </a:xfrm>
        </p:grpSpPr>
        <p:sp>
          <p:nvSpPr>
            <p:cNvPr id="67" name="Rectangle 66"/>
            <p:cNvSpPr/>
            <p:nvPr/>
          </p:nvSpPr>
          <p:spPr bwMode="auto">
            <a:xfrm flipH="1">
              <a:off x="595584" y="1068168"/>
              <a:ext cx="2873828" cy="47895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a:solidFill>
                  <a:schemeClr val="bg1"/>
                </a:solidFill>
              </a:endParaRPr>
            </a:p>
          </p:txBody>
        </p:sp>
        <p:sp>
          <p:nvSpPr>
            <p:cNvPr id="124" name="Rectangle 123"/>
            <p:cNvSpPr/>
            <p:nvPr/>
          </p:nvSpPr>
          <p:spPr>
            <a:xfrm>
              <a:off x="1700893" y="1068169"/>
              <a:ext cx="1617891" cy="640080"/>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531" fontAlgn="base">
                <a:spcAft>
                  <a:spcPct val="0"/>
                </a:spcAft>
              </a:pPr>
              <a:r>
                <a:rPr lang="en-US" sz="2000" spc="-51">
                  <a:gradFill>
                    <a:gsLst>
                      <a:gs pos="0">
                        <a:srgbClr val="595959"/>
                      </a:gs>
                      <a:gs pos="86000">
                        <a:srgbClr val="595959"/>
                      </a:gs>
                    </a:gsLst>
                    <a:lin ang="5400000" scaled="0"/>
                  </a:gradFill>
                </a:rPr>
                <a:t>Fully managed</a:t>
              </a:r>
            </a:p>
          </p:txBody>
        </p:sp>
        <p:pic>
          <p:nvPicPr>
            <p:cNvPr id="65" name="Picture 12" descr="Gift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96072" y="497106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28" name="Rectangle 127"/>
          <p:cNvSpPr/>
          <p:nvPr/>
        </p:nvSpPr>
        <p:spPr>
          <a:xfrm>
            <a:off x="1681695" y="4599186"/>
            <a:ext cx="1615799" cy="380901"/>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31"/>
            <a:r>
              <a:rPr lang="en-US" sz="1400">
                <a:solidFill>
                  <a:schemeClr val="bg1"/>
                </a:solidFill>
                <a:ea typeface="Segoe UI" pitchFamily="34" charset="0"/>
                <a:cs typeface="Segoe UI" pitchFamily="34" charset="0"/>
              </a:rPr>
              <a:t>Virtualization</a:t>
            </a:r>
          </a:p>
        </p:txBody>
      </p:sp>
      <p:sp>
        <p:nvSpPr>
          <p:cNvPr id="129" name="Rectangle 128"/>
          <p:cNvSpPr/>
          <p:nvPr/>
        </p:nvSpPr>
        <p:spPr>
          <a:xfrm>
            <a:off x="1681695" y="4144486"/>
            <a:ext cx="1615799" cy="380901"/>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31"/>
            <a:r>
              <a:rPr lang="en-US" sz="1400">
                <a:solidFill>
                  <a:schemeClr val="bg1"/>
                </a:solidFill>
                <a:ea typeface="Segoe UI" pitchFamily="34" charset="0"/>
                <a:cs typeface="Segoe UI" pitchFamily="34" charset="0"/>
              </a:rPr>
              <a:t>O/S</a:t>
            </a:r>
          </a:p>
        </p:txBody>
      </p:sp>
      <p:sp>
        <p:nvSpPr>
          <p:cNvPr id="130" name="Rectangle 129"/>
          <p:cNvSpPr/>
          <p:nvPr/>
        </p:nvSpPr>
        <p:spPr>
          <a:xfrm>
            <a:off x="1681695" y="5053885"/>
            <a:ext cx="1615799" cy="380901"/>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31"/>
            <a:r>
              <a:rPr lang="en-US" sz="1400">
                <a:solidFill>
                  <a:schemeClr val="bg1"/>
                </a:solidFill>
                <a:ea typeface="Segoe UI" pitchFamily="34" charset="0"/>
                <a:cs typeface="Segoe UI" pitchFamily="34" charset="0"/>
              </a:rPr>
              <a:t>Hardware</a:t>
            </a:r>
          </a:p>
        </p:txBody>
      </p:sp>
      <p:sp>
        <p:nvSpPr>
          <p:cNvPr id="131" name="Rectangle 130"/>
          <p:cNvSpPr/>
          <p:nvPr/>
        </p:nvSpPr>
        <p:spPr>
          <a:xfrm>
            <a:off x="1681694" y="2780384"/>
            <a:ext cx="1615799" cy="380901"/>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31"/>
            <a:r>
              <a:rPr lang="en-US" sz="1400">
                <a:solidFill>
                  <a:schemeClr val="bg1"/>
                </a:solidFill>
                <a:ea typeface="Segoe UI" pitchFamily="34" charset="0"/>
                <a:cs typeface="Segoe UI" pitchFamily="34" charset="0"/>
              </a:rPr>
              <a:t>Native Code</a:t>
            </a:r>
          </a:p>
        </p:txBody>
      </p:sp>
      <p:sp>
        <p:nvSpPr>
          <p:cNvPr id="132" name="Rectangle 131"/>
          <p:cNvSpPr/>
          <p:nvPr/>
        </p:nvSpPr>
        <p:spPr>
          <a:xfrm>
            <a:off x="1681694" y="2325683"/>
            <a:ext cx="1615799" cy="380901"/>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31"/>
            <a:r>
              <a:rPr lang="en-US" sz="1400">
                <a:solidFill>
                  <a:schemeClr val="bg1"/>
                </a:solidFill>
                <a:ea typeface="Segoe UI" pitchFamily="34" charset="0"/>
                <a:cs typeface="Segoe UI" pitchFamily="34" charset="0"/>
              </a:rPr>
              <a:t>Custom Software</a:t>
            </a:r>
          </a:p>
        </p:txBody>
      </p:sp>
      <p:sp>
        <p:nvSpPr>
          <p:cNvPr id="133" name="Rectangle 132"/>
          <p:cNvSpPr/>
          <p:nvPr/>
        </p:nvSpPr>
        <p:spPr>
          <a:xfrm>
            <a:off x="1681695" y="3689785"/>
            <a:ext cx="1615799" cy="380901"/>
          </a:xfrm>
          <a:prstGeom prst="rect">
            <a:avLst/>
          </a:prstGeom>
          <a:solidFill>
            <a:schemeClr val="accent1"/>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31"/>
            <a:r>
              <a:rPr lang="en-US" sz="1400">
                <a:solidFill>
                  <a:schemeClr val="bg1"/>
                </a:solidFill>
                <a:ea typeface="Segoe UI" pitchFamily="34" charset="0"/>
                <a:cs typeface="Segoe UI" pitchFamily="34" charset="0"/>
              </a:rPr>
              <a:t>Network</a:t>
            </a:r>
          </a:p>
        </p:txBody>
      </p:sp>
      <p:sp>
        <p:nvSpPr>
          <p:cNvPr id="134" name="Rectangle 133"/>
          <p:cNvSpPr/>
          <p:nvPr/>
        </p:nvSpPr>
        <p:spPr>
          <a:xfrm>
            <a:off x="1681695" y="1870983"/>
            <a:ext cx="1615799" cy="380901"/>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31"/>
            <a:r>
              <a:rPr lang="en-US" sz="1400">
                <a:solidFill>
                  <a:schemeClr val="bg1"/>
                </a:solidFill>
                <a:ea typeface="Segoe UI" pitchFamily="34" charset="0"/>
                <a:cs typeface="Segoe UI" pitchFamily="34" charset="0"/>
              </a:rPr>
              <a:t>Data</a:t>
            </a:r>
          </a:p>
        </p:txBody>
      </p:sp>
      <p:sp>
        <p:nvSpPr>
          <p:cNvPr id="135" name="Rectangle 134"/>
          <p:cNvSpPr/>
          <p:nvPr/>
        </p:nvSpPr>
        <p:spPr>
          <a:xfrm>
            <a:off x="1681695" y="1416283"/>
            <a:ext cx="1615799" cy="380901"/>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31"/>
            <a:r>
              <a:rPr lang="en-US" sz="1400">
                <a:solidFill>
                  <a:schemeClr val="bg1"/>
                </a:solidFill>
                <a:ea typeface="Segoe UI" pitchFamily="34" charset="0"/>
                <a:cs typeface="Segoe UI" pitchFamily="34" charset="0"/>
              </a:rPr>
              <a:t>Applications</a:t>
            </a:r>
          </a:p>
        </p:txBody>
      </p:sp>
      <p:sp>
        <p:nvSpPr>
          <p:cNvPr id="136" name="Rectangle 135"/>
          <p:cNvSpPr/>
          <p:nvPr/>
        </p:nvSpPr>
        <p:spPr>
          <a:xfrm>
            <a:off x="1681693" y="3235085"/>
            <a:ext cx="1615799" cy="380901"/>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31"/>
            <a:r>
              <a:rPr lang="en-US" sz="1400">
                <a:solidFill>
                  <a:schemeClr val="bg1"/>
                </a:solidFill>
                <a:ea typeface="Segoe UI" pitchFamily="34" charset="0"/>
                <a:cs typeface="Segoe UI" pitchFamily="34" charset="0"/>
              </a:rPr>
              <a:t>Firewall</a:t>
            </a:r>
          </a:p>
        </p:txBody>
      </p:sp>
      <p:sp>
        <p:nvSpPr>
          <p:cNvPr id="44" name="Rectangle 43"/>
          <p:cNvSpPr/>
          <p:nvPr/>
        </p:nvSpPr>
        <p:spPr bwMode="auto">
          <a:xfrm>
            <a:off x="3622624" y="703118"/>
            <a:ext cx="7830358" cy="4788310"/>
          </a:xfrm>
          <a:custGeom>
            <a:avLst/>
            <a:gdLst/>
            <a:ahLst/>
            <a:cxnLst/>
            <a:rect l="l" t="t" r="r" b="b"/>
            <a:pathLst>
              <a:path w="7832397" h="4789557">
                <a:moveTo>
                  <a:pt x="5396139" y="0"/>
                </a:moveTo>
                <a:lnTo>
                  <a:pt x="7832397" y="0"/>
                </a:lnTo>
                <a:lnTo>
                  <a:pt x="7832397" y="4789557"/>
                </a:lnTo>
                <a:lnTo>
                  <a:pt x="5396139" y="4789557"/>
                </a:lnTo>
                <a:close/>
                <a:moveTo>
                  <a:pt x="0" y="0"/>
                </a:moveTo>
                <a:lnTo>
                  <a:pt x="2698069" y="0"/>
                </a:lnTo>
                <a:lnTo>
                  <a:pt x="5396138" y="0"/>
                </a:lnTo>
                <a:lnTo>
                  <a:pt x="5396138" y="4789557"/>
                </a:lnTo>
                <a:lnTo>
                  <a:pt x="2698069" y="4789557"/>
                </a:lnTo>
                <a:lnTo>
                  <a:pt x="0" y="478955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a:solidFill>
                <a:schemeClr val="bg1"/>
              </a:solidFill>
            </a:endParaRPr>
          </a:p>
        </p:txBody>
      </p:sp>
      <p:sp>
        <p:nvSpPr>
          <p:cNvPr id="170" name="Rectangle 169"/>
          <p:cNvSpPr/>
          <p:nvPr/>
        </p:nvSpPr>
        <p:spPr>
          <a:xfrm>
            <a:off x="9644353" y="703120"/>
            <a:ext cx="1637813" cy="639913"/>
          </a:xfrm>
          <a:prstGeom prst="rect">
            <a:avLst/>
          </a:prstGeom>
          <a:noFill/>
          <a:ln w="9525" cap="flat" cmpd="sng" algn="ctr">
            <a:noFill/>
            <a:prstDash val="solid"/>
          </a:ln>
          <a:effectLst/>
        </p:spPr>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531" fontAlgn="base">
              <a:spcAft>
                <a:spcPct val="0"/>
              </a:spcAft>
            </a:pPr>
            <a:r>
              <a:rPr lang="en-US" sz="2000" spc="-51">
                <a:gradFill>
                  <a:gsLst>
                    <a:gs pos="0">
                      <a:srgbClr val="595959"/>
                    </a:gs>
                    <a:gs pos="86000">
                      <a:srgbClr val="595959"/>
                    </a:gs>
                  </a:gsLst>
                  <a:lin ang="5400000" scaled="0"/>
                </a:gradFill>
              </a:rPr>
              <a:t>Web </a:t>
            </a:r>
            <a:br>
              <a:rPr lang="en-US" sz="2000" spc="-51">
                <a:gradFill>
                  <a:gsLst>
                    <a:gs pos="0">
                      <a:srgbClr val="595959"/>
                    </a:gs>
                    <a:gs pos="86000">
                      <a:srgbClr val="595959"/>
                    </a:gs>
                  </a:gsLst>
                  <a:lin ang="5400000" scaled="0"/>
                </a:gradFill>
              </a:rPr>
            </a:br>
            <a:r>
              <a:rPr lang="en-US" sz="2000" spc="-51">
                <a:gradFill>
                  <a:gsLst>
                    <a:gs pos="0">
                      <a:srgbClr val="595959"/>
                    </a:gs>
                    <a:gs pos="86000">
                      <a:srgbClr val="595959"/>
                    </a:gs>
                  </a:gsLst>
                  <a:lin ang="5400000" scaled="0"/>
                </a:gradFill>
              </a:rPr>
              <a:t>Sites</a:t>
            </a:r>
          </a:p>
        </p:txBody>
      </p:sp>
      <p:sp>
        <p:nvSpPr>
          <p:cNvPr id="180" name="Rectangle 179"/>
          <p:cNvSpPr/>
          <p:nvPr/>
        </p:nvSpPr>
        <p:spPr>
          <a:xfrm>
            <a:off x="9663008" y="1416283"/>
            <a:ext cx="1615798" cy="380901"/>
          </a:xfrm>
          <a:prstGeom prst="rect">
            <a:avLst/>
          </a:prstGeom>
          <a:solidFill>
            <a:schemeClr val="accent5"/>
          </a:solidFill>
          <a:ln w="9525" cap="flat" cmpd="sng" algn="ctr">
            <a:noFill/>
            <a:prstDash val="solid"/>
          </a:ln>
          <a:effectLst/>
        </p:spPr>
        <p:txBody>
          <a:bodyPr lIns="0" rIns="0" rtlCol="0" anchor="t" anchorCtr="0"/>
          <a:lstStyle/>
          <a:p>
            <a:pPr algn="ctr" defTabSz="1218631"/>
            <a:r>
              <a:rPr lang="en-US" sz="1400">
                <a:solidFill>
                  <a:schemeClr val="bg1"/>
                </a:solidFill>
                <a:ea typeface="Segoe UI" pitchFamily="34" charset="0"/>
                <a:cs typeface="Segoe UI" pitchFamily="34" charset="0"/>
              </a:rPr>
              <a:t>Applications</a:t>
            </a:r>
          </a:p>
        </p:txBody>
      </p:sp>
      <p:sp>
        <p:nvSpPr>
          <p:cNvPr id="182" name="Rectangle 181"/>
          <p:cNvSpPr/>
          <p:nvPr/>
        </p:nvSpPr>
        <p:spPr>
          <a:xfrm>
            <a:off x="9663008" y="1870983"/>
            <a:ext cx="1615798" cy="380901"/>
          </a:xfrm>
          <a:prstGeom prst="rect">
            <a:avLst/>
          </a:prstGeom>
          <a:solidFill>
            <a:schemeClr val="accent5"/>
          </a:solidFill>
          <a:ln w="9525" cap="flat" cmpd="sng" algn="ctr">
            <a:noFill/>
            <a:prstDash val="solid"/>
          </a:ln>
          <a:effectLst/>
        </p:spPr>
        <p:txBody>
          <a:bodyPr lIns="0" rIns="0" rtlCol="0" anchor="t" anchorCtr="0"/>
          <a:lstStyle/>
          <a:p>
            <a:pPr algn="ctr" defTabSz="1218631"/>
            <a:r>
              <a:rPr lang="en-US" sz="1400">
                <a:solidFill>
                  <a:schemeClr val="bg1"/>
                </a:solidFill>
                <a:ea typeface="Segoe UI" pitchFamily="34" charset="0"/>
                <a:cs typeface="Segoe UI" pitchFamily="34" charset="0"/>
              </a:rPr>
              <a:t>Data</a:t>
            </a:r>
          </a:p>
        </p:txBody>
      </p:sp>
      <p:pic>
        <p:nvPicPr>
          <p:cNvPr id="63" name="Picture 11" descr="Cloud 512x512.png"/>
          <p:cNvPicPr>
            <a:picLocks noChangeAspect="1"/>
          </p:cNvPicPr>
          <p:nvPr/>
        </p:nvPicPr>
        <p:blipFill rotWithShape="1">
          <a:blip r:embed="rId4" cstate="print">
            <a:duotone>
              <a:prstClr val="black"/>
              <a:schemeClr val="tx1">
                <a:tint val="45000"/>
                <a:satMod val="400000"/>
              </a:schemeClr>
            </a:duotone>
            <a:extLst>
              <a:ext uri="{28A0092B-C50C-407E-A947-70E740481C1C}">
                <a14:useLocalDpi xmlns:a14="http://schemas.microsoft.com/office/drawing/2010/main" val="0"/>
              </a:ext>
            </a:extLst>
          </a:blip>
          <a:srcRect t="9664" b="10134"/>
          <a:stretch/>
        </p:blipFill>
        <p:spPr bwMode="auto">
          <a:xfrm>
            <a:off x="7826855" y="3595789"/>
            <a:ext cx="2648141" cy="2123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4" name="Rectangle 153"/>
          <p:cNvSpPr/>
          <p:nvPr/>
        </p:nvSpPr>
        <p:spPr>
          <a:xfrm>
            <a:off x="5922212" y="710696"/>
            <a:ext cx="1637813" cy="639913"/>
          </a:xfrm>
          <a:prstGeom prst="rect">
            <a:avLst/>
          </a:prstGeom>
          <a:noFill/>
          <a:ln w="9525" cap="flat" cmpd="sng" algn="ctr">
            <a:noFill/>
            <a:prstDash val="solid"/>
          </a:ln>
          <a:effectLst/>
        </p:spPr>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531" fontAlgn="base">
              <a:spcAft>
                <a:spcPct val="0"/>
              </a:spcAft>
            </a:pPr>
            <a:r>
              <a:rPr lang="en-US" sz="2000" spc="-51">
                <a:gradFill>
                  <a:gsLst>
                    <a:gs pos="0">
                      <a:srgbClr val="595959"/>
                    </a:gs>
                    <a:gs pos="86000">
                      <a:srgbClr val="595959"/>
                    </a:gs>
                  </a:gsLst>
                  <a:lin ang="5400000" scaled="0"/>
                </a:gradFill>
              </a:rPr>
              <a:t>Cloud Services</a:t>
            </a:r>
          </a:p>
        </p:txBody>
      </p:sp>
      <p:sp>
        <p:nvSpPr>
          <p:cNvPr id="163" name="Rectangle 162"/>
          <p:cNvSpPr/>
          <p:nvPr/>
        </p:nvSpPr>
        <p:spPr>
          <a:xfrm>
            <a:off x="5936142" y="2770058"/>
            <a:ext cx="1615798" cy="380901"/>
          </a:xfrm>
          <a:prstGeom prst="rect">
            <a:avLst/>
          </a:prstGeom>
          <a:solidFill>
            <a:schemeClr val="accent2"/>
          </a:solidFill>
          <a:ln w="9525" cap="flat" cmpd="sng" algn="ctr">
            <a:solidFill>
              <a:schemeClr val="accent2"/>
            </a:solidFill>
            <a:prstDash val="solid"/>
          </a:ln>
          <a:effectLst/>
        </p:spPr>
        <p:txBody>
          <a:bodyPr lIns="0" rIns="0" rtlCol="0" anchor="t" anchorCtr="0"/>
          <a:lstStyle/>
          <a:p>
            <a:pPr algn="ctr" defTabSz="1218631"/>
            <a:r>
              <a:rPr lang="en-US" sz="1400">
                <a:solidFill>
                  <a:schemeClr val="bg1"/>
                </a:solidFill>
                <a:ea typeface="Segoe UI" pitchFamily="34" charset="0"/>
                <a:cs typeface="Segoe UI" pitchFamily="34" charset="0"/>
              </a:rPr>
              <a:t>Native Code</a:t>
            </a:r>
          </a:p>
        </p:txBody>
      </p:sp>
      <p:sp>
        <p:nvSpPr>
          <p:cNvPr id="164" name="Rectangle 163"/>
          <p:cNvSpPr/>
          <p:nvPr/>
        </p:nvSpPr>
        <p:spPr>
          <a:xfrm>
            <a:off x="5936142" y="2315357"/>
            <a:ext cx="1615798" cy="380901"/>
          </a:xfrm>
          <a:prstGeom prst="rect">
            <a:avLst/>
          </a:prstGeom>
          <a:solidFill>
            <a:schemeClr val="accent2"/>
          </a:solidFill>
          <a:ln w="9525" cap="flat" cmpd="sng" algn="ctr">
            <a:solidFill>
              <a:schemeClr val="accent2"/>
            </a:solidFill>
            <a:prstDash val="solid"/>
          </a:ln>
          <a:effectLst/>
        </p:spPr>
        <p:txBody>
          <a:bodyPr lIns="0" rIns="0" rtlCol="0" anchor="t" anchorCtr="0"/>
          <a:lstStyle/>
          <a:p>
            <a:pPr algn="ctr" defTabSz="1218631"/>
            <a:r>
              <a:rPr lang="en-US" sz="1400">
                <a:solidFill>
                  <a:schemeClr val="bg1"/>
                </a:solidFill>
                <a:ea typeface="Segoe UI" pitchFamily="34" charset="0"/>
                <a:cs typeface="Segoe UI" pitchFamily="34" charset="0"/>
              </a:rPr>
              <a:t>Startup Tasks</a:t>
            </a:r>
          </a:p>
        </p:txBody>
      </p:sp>
      <p:sp>
        <p:nvSpPr>
          <p:cNvPr id="166" name="Rectangle 165"/>
          <p:cNvSpPr/>
          <p:nvPr/>
        </p:nvSpPr>
        <p:spPr>
          <a:xfrm>
            <a:off x="5936142" y="1405955"/>
            <a:ext cx="1615798" cy="380901"/>
          </a:xfrm>
          <a:prstGeom prst="rect">
            <a:avLst/>
          </a:prstGeom>
          <a:solidFill>
            <a:schemeClr val="accent2"/>
          </a:solidFill>
          <a:ln w="9525" cap="flat" cmpd="sng" algn="ctr">
            <a:solidFill>
              <a:schemeClr val="accent2"/>
            </a:solidFill>
            <a:prstDash val="solid"/>
          </a:ln>
          <a:effectLst/>
        </p:spPr>
        <p:txBody>
          <a:bodyPr rtlCol="0" anchor="t" anchorCtr="0"/>
          <a:lstStyle/>
          <a:p>
            <a:pPr algn="ctr" defTabSz="1218631"/>
            <a:r>
              <a:rPr lang="en-US" sz="1400">
                <a:solidFill>
                  <a:schemeClr val="bg1"/>
                </a:solidFill>
                <a:ea typeface="Segoe UI" pitchFamily="34" charset="0"/>
                <a:cs typeface="Segoe UI" pitchFamily="34" charset="0"/>
              </a:rPr>
              <a:t>Applications</a:t>
            </a:r>
          </a:p>
        </p:txBody>
      </p:sp>
      <p:sp>
        <p:nvSpPr>
          <p:cNvPr id="167" name="Rectangle 166"/>
          <p:cNvSpPr/>
          <p:nvPr/>
        </p:nvSpPr>
        <p:spPr>
          <a:xfrm>
            <a:off x="5936142" y="3219753"/>
            <a:ext cx="1615798" cy="380901"/>
          </a:xfrm>
          <a:prstGeom prst="rect">
            <a:avLst/>
          </a:prstGeom>
          <a:solidFill>
            <a:schemeClr val="accent2"/>
          </a:solidFill>
          <a:ln w="9525" cap="flat" cmpd="sng" algn="ctr">
            <a:solidFill>
              <a:schemeClr val="accent2"/>
            </a:solidFill>
            <a:prstDash val="solid"/>
          </a:ln>
          <a:effectLst/>
        </p:spPr>
        <p:txBody>
          <a:bodyPr lIns="0" rIns="0" rtlCol="0" anchor="t" anchorCtr="0"/>
          <a:lstStyle/>
          <a:p>
            <a:pPr algn="ctr" defTabSz="1218631"/>
            <a:r>
              <a:rPr lang="en-US" sz="1400">
                <a:solidFill>
                  <a:schemeClr val="bg1"/>
                </a:solidFill>
                <a:ea typeface="Segoe UI" pitchFamily="34" charset="0"/>
                <a:cs typeface="Segoe UI" pitchFamily="34" charset="0"/>
              </a:rPr>
              <a:t>Firewall Rules</a:t>
            </a:r>
          </a:p>
        </p:txBody>
      </p:sp>
      <p:sp>
        <p:nvSpPr>
          <p:cNvPr id="168" name="Rectangle 167"/>
          <p:cNvSpPr/>
          <p:nvPr/>
        </p:nvSpPr>
        <p:spPr>
          <a:xfrm>
            <a:off x="5936142" y="1860655"/>
            <a:ext cx="1615798" cy="380901"/>
          </a:xfrm>
          <a:prstGeom prst="rect">
            <a:avLst/>
          </a:prstGeom>
          <a:solidFill>
            <a:schemeClr val="accent2"/>
          </a:solidFill>
          <a:ln w="9525" cap="flat" cmpd="sng" algn="ctr">
            <a:solidFill>
              <a:schemeClr val="accent2"/>
            </a:solidFill>
            <a:prstDash val="solid"/>
          </a:ln>
          <a:effectLst/>
        </p:spPr>
        <p:txBody>
          <a:bodyPr rtlCol="0" anchor="t" anchorCtr="0"/>
          <a:lstStyle/>
          <a:p>
            <a:pPr algn="ctr" defTabSz="1218631"/>
            <a:r>
              <a:rPr lang="en-US" sz="1400">
                <a:solidFill>
                  <a:schemeClr val="bg1"/>
                </a:solidFill>
                <a:ea typeface="Segoe UI" pitchFamily="34" charset="0"/>
                <a:cs typeface="Segoe UI" pitchFamily="34" charset="0"/>
              </a:rPr>
              <a:t>Data</a:t>
            </a:r>
          </a:p>
        </p:txBody>
      </p:sp>
      <p:sp>
        <p:nvSpPr>
          <p:cNvPr id="77" name="Rectangle 76"/>
          <p:cNvSpPr/>
          <p:nvPr/>
        </p:nvSpPr>
        <p:spPr>
          <a:xfrm>
            <a:off x="5936142" y="3686687"/>
            <a:ext cx="1615798" cy="380901"/>
          </a:xfrm>
          <a:prstGeom prst="rect">
            <a:avLst/>
          </a:prstGeom>
          <a:solidFill>
            <a:schemeClr val="accent2"/>
          </a:solidFill>
          <a:ln w="9525" cap="flat" cmpd="sng" algn="ctr">
            <a:solidFill>
              <a:schemeClr val="accent2"/>
            </a:solidFill>
            <a:prstDash val="solid"/>
          </a:ln>
          <a:effectLst/>
        </p:spPr>
        <p:txBody>
          <a:bodyPr lIns="0" rIns="0" rtlCol="0" anchor="t" anchorCtr="0"/>
          <a:lstStyle/>
          <a:p>
            <a:pPr algn="ctr" defTabSz="1218631"/>
            <a:r>
              <a:rPr lang="en-US" sz="1400">
                <a:solidFill>
                  <a:schemeClr val="bg1"/>
                </a:solidFill>
                <a:ea typeface="Segoe UI" pitchFamily="34" charset="0"/>
                <a:cs typeface="Segoe UI" pitchFamily="34" charset="0"/>
              </a:rPr>
              <a:t>Virtual Network</a:t>
            </a:r>
          </a:p>
        </p:txBody>
      </p:sp>
      <p:pic>
        <p:nvPicPr>
          <p:cNvPr id="39" name="Picture 11" descr="Cloud 512x512.png"/>
          <p:cNvPicPr>
            <a:picLocks noChangeAspect="1"/>
          </p:cNvPicPr>
          <p:nvPr/>
        </p:nvPicPr>
        <p:blipFill rotWithShape="1">
          <a:blip r:embed="rId4" cstate="print">
            <a:alphaModFix amt="85000"/>
            <a:extLst>
              <a:ext uri="{28A0092B-C50C-407E-A947-70E740481C1C}">
                <a14:useLocalDpi xmlns:a14="http://schemas.microsoft.com/office/drawing/2010/main" val="0"/>
              </a:ext>
            </a:extLst>
          </a:blip>
          <a:srcRect/>
          <a:stretch/>
        </p:blipFill>
        <p:spPr bwMode="auto">
          <a:xfrm>
            <a:off x="6757100" y="4237332"/>
            <a:ext cx="1811082" cy="1452544"/>
          </a:xfrm>
          <a:prstGeom prst="rect">
            <a:avLst/>
          </a:prstGeom>
          <a:blipFill dpi="0" rotWithShape="1">
            <a:blip r:embed="rId5" cstate="print">
              <a:alphaModFix amt="85000"/>
            </a:blip>
            <a:srcRect/>
            <a:stretch>
              <a:fillRect/>
            </a:stretch>
          </a:blipFill>
          <a:ln w="55000" cap="flat" cmpd="thickThin" algn="ctr">
            <a:noFill/>
            <a:prstDash val="solid"/>
            <a:headEnd type="none" w="med" len="med"/>
            <a:tailEnd type="none" w="med" len="med"/>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8" name="Rectangle 137"/>
          <p:cNvSpPr/>
          <p:nvPr/>
        </p:nvSpPr>
        <p:spPr>
          <a:xfrm>
            <a:off x="4011952" y="707596"/>
            <a:ext cx="1637815" cy="639913"/>
          </a:xfrm>
          <a:prstGeom prst="rect">
            <a:avLst/>
          </a:prstGeom>
          <a:noFill/>
          <a:ln w="9525" cap="flat" cmpd="sng" algn="ctr">
            <a:noFill/>
            <a:prstDash val="solid"/>
          </a:ln>
          <a:effectLst/>
        </p:spPr>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531" fontAlgn="base">
              <a:spcAft>
                <a:spcPct val="0"/>
              </a:spcAft>
            </a:pPr>
            <a:r>
              <a:rPr lang="en-US" sz="2000" spc="-51">
                <a:gradFill>
                  <a:gsLst>
                    <a:gs pos="0">
                      <a:srgbClr val="595959"/>
                    </a:gs>
                    <a:gs pos="86000">
                      <a:srgbClr val="595959"/>
                    </a:gs>
                  </a:gsLst>
                  <a:lin ang="5400000" scaled="0"/>
                </a:gradFill>
              </a:rPr>
              <a:t>Virtual Machines</a:t>
            </a:r>
          </a:p>
        </p:txBody>
      </p:sp>
      <p:sp>
        <p:nvSpPr>
          <p:cNvPr id="147" name="Rectangle 146"/>
          <p:cNvSpPr/>
          <p:nvPr/>
        </p:nvSpPr>
        <p:spPr>
          <a:xfrm>
            <a:off x="3998473" y="2780385"/>
            <a:ext cx="1615799" cy="380901"/>
          </a:xfrm>
          <a:prstGeom prst="rect">
            <a:avLst/>
          </a:prstGeom>
          <a:solidFill>
            <a:schemeClr val="accent4"/>
          </a:solidFill>
          <a:ln w="9525" cap="flat" cmpd="sng" algn="ctr">
            <a:solidFill>
              <a:schemeClr val="accent4"/>
            </a:solidFill>
            <a:prstDash val="solid"/>
          </a:ln>
          <a:effectLst/>
        </p:spPr>
        <p:txBody>
          <a:bodyPr rtlCol="0" anchor="t" anchorCtr="0"/>
          <a:lstStyle/>
          <a:p>
            <a:pPr algn="ctr" defTabSz="1218631"/>
            <a:r>
              <a:rPr lang="en-US" sz="1400">
                <a:solidFill>
                  <a:schemeClr val="bg1"/>
                </a:solidFill>
                <a:ea typeface="Segoe UI" pitchFamily="34" charset="0"/>
                <a:cs typeface="Segoe UI" pitchFamily="34" charset="0"/>
              </a:rPr>
              <a:t>Native Code</a:t>
            </a:r>
          </a:p>
        </p:txBody>
      </p:sp>
      <p:sp>
        <p:nvSpPr>
          <p:cNvPr id="148" name="Rectangle 147"/>
          <p:cNvSpPr/>
          <p:nvPr/>
        </p:nvSpPr>
        <p:spPr>
          <a:xfrm>
            <a:off x="3998473" y="2325686"/>
            <a:ext cx="1615799" cy="380901"/>
          </a:xfrm>
          <a:prstGeom prst="rect">
            <a:avLst/>
          </a:prstGeom>
          <a:solidFill>
            <a:schemeClr val="accent4"/>
          </a:solidFill>
          <a:ln w="9525" cap="flat" cmpd="sng" algn="ctr">
            <a:solidFill>
              <a:schemeClr val="accent4"/>
            </a:solidFill>
            <a:prstDash val="solid"/>
          </a:ln>
          <a:effectLst/>
        </p:spPr>
        <p:txBody>
          <a:bodyPr rtlCol="0" anchor="t" anchorCtr="0"/>
          <a:lstStyle/>
          <a:p>
            <a:pPr algn="ctr" defTabSz="1218631"/>
            <a:r>
              <a:rPr lang="en-US" sz="1400">
                <a:solidFill>
                  <a:schemeClr val="bg1"/>
                </a:solidFill>
                <a:ea typeface="Segoe UI" pitchFamily="34" charset="0"/>
                <a:cs typeface="Segoe UI" pitchFamily="34" charset="0"/>
              </a:rPr>
              <a:t>Custom Software</a:t>
            </a:r>
          </a:p>
        </p:txBody>
      </p:sp>
      <p:sp>
        <p:nvSpPr>
          <p:cNvPr id="149" name="Rectangle 148"/>
          <p:cNvSpPr/>
          <p:nvPr/>
        </p:nvSpPr>
        <p:spPr>
          <a:xfrm>
            <a:off x="3998473" y="3689784"/>
            <a:ext cx="1615799" cy="380901"/>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631"/>
            <a:r>
              <a:rPr lang="en-US" sz="1400">
                <a:solidFill>
                  <a:schemeClr val="bg1"/>
                </a:solidFill>
                <a:ea typeface="Segoe UI" pitchFamily="34" charset="0"/>
                <a:cs typeface="Segoe UI" pitchFamily="34" charset="0"/>
              </a:rPr>
              <a:t>Virtual Network</a:t>
            </a:r>
          </a:p>
        </p:txBody>
      </p:sp>
      <p:sp>
        <p:nvSpPr>
          <p:cNvPr id="150" name="Rectangle 149"/>
          <p:cNvSpPr/>
          <p:nvPr/>
        </p:nvSpPr>
        <p:spPr>
          <a:xfrm>
            <a:off x="3998473" y="1870986"/>
            <a:ext cx="1615799" cy="380901"/>
          </a:xfrm>
          <a:prstGeom prst="rect">
            <a:avLst/>
          </a:prstGeom>
          <a:solidFill>
            <a:schemeClr val="accent4"/>
          </a:solidFill>
          <a:ln w="9525" cap="flat" cmpd="sng" algn="ctr">
            <a:solidFill>
              <a:schemeClr val="accent4"/>
            </a:solidFill>
            <a:prstDash val="solid"/>
          </a:ln>
          <a:effectLst/>
        </p:spPr>
        <p:txBody>
          <a:bodyPr rtlCol="0" anchor="t" anchorCtr="0"/>
          <a:lstStyle/>
          <a:p>
            <a:pPr algn="ctr" defTabSz="1218631"/>
            <a:r>
              <a:rPr lang="en-US" sz="1400">
                <a:solidFill>
                  <a:schemeClr val="bg1"/>
                </a:solidFill>
                <a:ea typeface="Segoe UI" pitchFamily="34" charset="0"/>
                <a:cs typeface="Segoe UI" pitchFamily="34" charset="0"/>
              </a:rPr>
              <a:t>Data</a:t>
            </a:r>
          </a:p>
        </p:txBody>
      </p:sp>
      <p:sp>
        <p:nvSpPr>
          <p:cNvPr id="151" name="Rectangle 150"/>
          <p:cNvSpPr/>
          <p:nvPr/>
        </p:nvSpPr>
        <p:spPr>
          <a:xfrm>
            <a:off x="3998473" y="1416287"/>
            <a:ext cx="1615799" cy="380901"/>
          </a:xfrm>
          <a:prstGeom prst="rect">
            <a:avLst/>
          </a:prstGeom>
          <a:solidFill>
            <a:schemeClr val="accent4"/>
          </a:solidFill>
          <a:ln w="9525" cap="flat" cmpd="sng" algn="ctr">
            <a:solidFill>
              <a:schemeClr val="accent4"/>
            </a:solidFill>
            <a:prstDash val="solid"/>
          </a:ln>
          <a:effectLst/>
        </p:spPr>
        <p:txBody>
          <a:bodyPr rtlCol="0" anchor="t" anchorCtr="0"/>
          <a:lstStyle/>
          <a:p>
            <a:pPr algn="ctr" defTabSz="1218631"/>
            <a:r>
              <a:rPr lang="en-US" sz="1400">
                <a:solidFill>
                  <a:schemeClr val="bg1"/>
                </a:solidFill>
                <a:ea typeface="Segoe UI" pitchFamily="34" charset="0"/>
                <a:cs typeface="Segoe UI" pitchFamily="34" charset="0"/>
              </a:rPr>
              <a:t>Applications</a:t>
            </a:r>
          </a:p>
        </p:txBody>
      </p:sp>
      <p:sp>
        <p:nvSpPr>
          <p:cNvPr id="152" name="Rectangle 151"/>
          <p:cNvSpPr/>
          <p:nvPr/>
        </p:nvSpPr>
        <p:spPr>
          <a:xfrm>
            <a:off x="3998473" y="3235085"/>
            <a:ext cx="1615799" cy="380901"/>
          </a:xfrm>
          <a:prstGeom prst="rect">
            <a:avLst/>
          </a:prstGeom>
          <a:solidFill>
            <a:schemeClr val="accent4"/>
          </a:solidFill>
          <a:ln w="9525" cap="flat" cmpd="sng" algn="ctr">
            <a:solidFill>
              <a:schemeClr val="accent4"/>
            </a:solidFill>
            <a:prstDash val="solid"/>
          </a:ln>
          <a:effectLst/>
        </p:spPr>
        <p:txBody>
          <a:bodyPr rtlCol="0" anchor="t" anchorCtr="0"/>
          <a:lstStyle/>
          <a:p>
            <a:pPr algn="ctr" defTabSz="1218631"/>
            <a:r>
              <a:rPr lang="en-US" sz="1400">
                <a:solidFill>
                  <a:schemeClr val="bg1"/>
                </a:solidFill>
                <a:ea typeface="Segoe UI" pitchFamily="34" charset="0"/>
                <a:cs typeface="Segoe UI" pitchFamily="34" charset="0"/>
              </a:rPr>
              <a:t>Firewall Rules</a:t>
            </a:r>
          </a:p>
        </p:txBody>
      </p:sp>
      <p:sp>
        <p:nvSpPr>
          <p:cNvPr id="71" name="Rectangle 70"/>
          <p:cNvSpPr/>
          <p:nvPr/>
        </p:nvSpPr>
        <p:spPr>
          <a:xfrm>
            <a:off x="3998473" y="4144486"/>
            <a:ext cx="1615799" cy="380901"/>
          </a:xfrm>
          <a:prstGeom prst="rect">
            <a:avLst/>
          </a:prstGeom>
          <a:solidFill>
            <a:schemeClr val="accent4"/>
          </a:solidFill>
          <a:ln w="9525" cap="flat" cmpd="sng" algn="ctr">
            <a:solidFill>
              <a:schemeClr val="accent4"/>
            </a:solidFill>
            <a:prstDash val="solid"/>
          </a:ln>
          <a:effectLst/>
        </p:spPr>
        <p:txBody>
          <a:bodyPr rtlCol="0" anchor="t" anchorCtr="0"/>
          <a:lstStyle/>
          <a:p>
            <a:pPr algn="ctr" defTabSz="1218631"/>
            <a:r>
              <a:rPr lang="en-US" sz="1400">
                <a:solidFill>
                  <a:schemeClr val="bg1"/>
                </a:solidFill>
                <a:ea typeface="Segoe UI" pitchFamily="34" charset="0"/>
                <a:cs typeface="Segoe UI" pitchFamily="34" charset="0"/>
              </a:rPr>
              <a:t>O/S</a:t>
            </a:r>
          </a:p>
        </p:txBody>
      </p:sp>
      <p:pic>
        <p:nvPicPr>
          <p:cNvPr id="40" name="Picture 11" descr="Cloud 512x512.png"/>
          <p:cNvPicPr>
            <a:picLocks noChangeAspect="1"/>
          </p:cNvPicPr>
          <p:nvPr/>
        </p:nvPicPr>
        <p:blipFill rotWithShape="1">
          <a:blip r:embed="rId4" cstate="print">
            <a:alphaModFix amt="70000"/>
            <a:extLst>
              <a:ext uri="{28A0092B-C50C-407E-A947-70E740481C1C}">
                <a14:useLocalDpi xmlns:a14="http://schemas.microsoft.com/office/drawing/2010/main" val="0"/>
              </a:ext>
            </a:extLst>
          </a:blip>
          <a:srcRect t="9664" b="10134"/>
          <a:stretch/>
        </p:blipFill>
        <p:spPr bwMode="auto">
          <a:xfrm>
            <a:off x="5928748" y="4347210"/>
            <a:ext cx="1304755" cy="1046453"/>
          </a:xfrm>
          <a:prstGeom prst="rect">
            <a:avLst/>
          </a:prstGeom>
          <a:blipFill dpi="0" rotWithShape="1">
            <a:blip r:embed="rId5" cstate="print">
              <a:alphaModFix amt="70000"/>
            </a:blip>
            <a:srcRect/>
            <a:stretch>
              <a:fillRect/>
            </a:stretch>
          </a:blipFill>
          <a:ln w="55000" cap="flat" cmpd="thickThin" algn="ctr">
            <a:noFill/>
            <a:prstDash val="solid"/>
            <a:headEnd type="none" w="med" len="med"/>
            <a:tailEnd type="none" w="med" len="med"/>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9" name="Picture 11" descr="Cloud 512x512.png"/>
          <p:cNvPicPr>
            <a:picLocks noChangeAspect="1"/>
          </p:cNvPicPr>
          <p:nvPr/>
        </p:nvPicPr>
        <p:blipFill rotWithShape="1">
          <a:blip r:embed="rId6" cstate="print">
            <a:alphaModFix amt="40000"/>
            <a:extLst>
              <a:ext uri="{28A0092B-C50C-407E-A947-70E740481C1C}">
                <a14:useLocalDpi xmlns:a14="http://schemas.microsoft.com/office/drawing/2010/main" val="0"/>
              </a:ext>
            </a:extLst>
          </a:blip>
          <a:srcRect t="9664" b="10134"/>
          <a:stretch/>
        </p:blipFill>
        <p:spPr bwMode="auto">
          <a:xfrm>
            <a:off x="5593976" y="4711590"/>
            <a:ext cx="669544" cy="536995"/>
          </a:xfrm>
          <a:prstGeom prst="rect">
            <a:avLst/>
          </a:prstGeom>
          <a:blipFill dpi="0" rotWithShape="1">
            <a:blip r:embed="rId7" cstate="print">
              <a:alphaModFix amt="40000"/>
            </a:blip>
            <a:srcRect/>
            <a:stretch>
              <a:fillRect/>
            </a:stretch>
          </a:blipFill>
          <a:ln w="55000" cap="flat" cmpd="thickThin" algn="ctr">
            <a:noFill/>
            <a:prstDash val="solid"/>
            <a:headEnd type="none" w="med" len="med"/>
            <a:tailEnd type="none" w="med" len="med"/>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 name="Picture 11" descr="Cloud 512x512.png"/>
          <p:cNvPicPr>
            <a:picLocks noChangeAspect="1"/>
          </p:cNvPicPr>
          <p:nvPr/>
        </p:nvPicPr>
        <p:blipFill rotWithShape="1">
          <a:blip r:embed="rId4" cstate="print">
            <a:alphaModFix amt="70000"/>
            <a:extLst>
              <a:ext uri="{28A0092B-C50C-407E-A947-70E740481C1C}">
                <a14:useLocalDpi xmlns:a14="http://schemas.microsoft.com/office/drawing/2010/main" val="0"/>
              </a:ext>
            </a:extLst>
          </a:blip>
          <a:srcRect t="9664" b="10134"/>
          <a:stretch/>
        </p:blipFill>
        <p:spPr bwMode="auto">
          <a:xfrm>
            <a:off x="9930267" y="4444975"/>
            <a:ext cx="1304755" cy="1046453"/>
          </a:xfrm>
          <a:prstGeom prst="rect">
            <a:avLst/>
          </a:prstGeom>
          <a:blipFill dpi="0" rotWithShape="1">
            <a:blip r:embed="rId5" cstate="print">
              <a:alphaModFix amt="70000"/>
            </a:blip>
            <a:srcRect/>
            <a:stretch>
              <a:fillRect/>
            </a:stretch>
          </a:blipFill>
          <a:ln w="55000" cap="flat" cmpd="thickThin" algn="ctr">
            <a:noFill/>
            <a:prstDash val="solid"/>
            <a:headEnd type="none" w="med" len="med"/>
            <a:tailEnd type="none" w="med" len="med"/>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 name="Picture 11" descr="Cloud 512x512.png"/>
          <p:cNvPicPr>
            <a:picLocks noChangeAspect="1"/>
          </p:cNvPicPr>
          <p:nvPr/>
        </p:nvPicPr>
        <p:blipFill rotWithShape="1">
          <a:blip r:embed="rId8" cstate="print">
            <a:alphaModFix amt="40000"/>
            <a:extLst>
              <a:ext uri="{28A0092B-C50C-407E-A947-70E740481C1C}">
                <a14:useLocalDpi xmlns:a14="http://schemas.microsoft.com/office/drawing/2010/main" val="0"/>
              </a:ext>
            </a:extLst>
          </a:blip>
          <a:srcRect t="9664" b="10134"/>
          <a:stretch/>
        </p:blipFill>
        <p:spPr bwMode="auto">
          <a:xfrm>
            <a:off x="5266158" y="4579766"/>
            <a:ext cx="553343" cy="443799"/>
          </a:xfrm>
          <a:prstGeom prst="rect">
            <a:avLst/>
          </a:prstGeom>
          <a:blipFill dpi="0" rotWithShape="1">
            <a:blip r:embed="rId9" cstate="print">
              <a:alphaModFix amt="40000"/>
            </a:blip>
            <a:srcRect/>
            <a:stretch>
              <a:fillRect/>
            </a:stretch>
          </a:blipFill>
          <a:ln w="55000" cap="flat" cmpd="thickThin" algn="ctr">
            <a:noFill/>
            <a:prstDash val="solid"/>
            <a:headEnd type="none" w="med" len="med"/>
            <a:tailEnd type="none" w="med" len="med"/>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3" name="Picture 11" descr="Cloud 512x512.png"/>
          <p:cNvPicPr>
            <a:picLocks noChangeAspect="1"/>
          </p:cNvPicPr>
          <p:nvPr/>
        </p:nvPicPr>
        <p:blipFill rotWithShape="1">
          <a:blip r:embed="rId10" cstate="print">
            <a:alphaModFix amt="25000"/>
            <a:extLst>
              <a:ext uri="{28A0092B-C50C-407E-A947-70E740481C1C}">
                <a14:useLocalDpi xmlns:a14="http://schemas.microsoft.com/office/drawing/2010/main" val="0"/>
              </a:ext>
            </a:extLst>
          </a:blip>
          <a:srcRect t="9664" b="10134"/>
          <a:stretch/>
        </p:blipFill>
        <p:spPr bwMode="auto">
          <a:xfrm>
            <a:off x="5043144" y="4784301"/>
            <a:ext cx="377940" cy="303120"/>
          </a:xfrm>
          <a:prstGeom prst="rect">
            <a:avLst/>
          </a:prstGeom>
          <a:blipFill dpi="0" rotWithShape="1">
            <a:blip r:embed="rId11" cstate="print">
              <a:alphaModFix amt="25000"/>
            </a:blip>
            <a:srcRect/>
            <a:stretch>
              <a:fillRect/>
            </a:stretch>
          </a:blipFill>
          <a:ln w="55000" cap="flat" cmpd="thickThin" algn="ctr">
            <a:noFill/>
            <a:prstDash val="solid"/>
            <a:headEnd type="none" w="med" len="med"/>
            <a:tailEnd type="none" w="med" len="med"/>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4" name="Picture 11" descr="Cloud 512x512.png"/>
          <p:cNvPicPr>
            <a:picLocks noChangeAspect="1"/>
          </p:cNvPicPr>
          <p:nvPr/>
        </p:nvPicPr>
        <p:blipFill rotWithShape="1">
          <a:blip r:embed="rId12" cstate="print">
            <a:alphaModFix amt="5000"/>
            <a:extLst>
              <a:ext uri="{28A0092B-C50C-407E-A947-70E740481C1C}">
                <a14:useLocalDpi xmlns:a14="http://schemas.microsoft.com/office/drawing/2010/main" val="0"/>
              </a:ext>
            </a:extLst>
          </a:blip>
          <a:srcRect t="9664" b="10134"/>
          <a:stretch/>
        </p:blipFill>
        <p:spPr bwMode="auto">
          <a:xfrm>
            <a:off x="4839569" y="4800335"/>
            <a:ext cx="283951" cy="227738"/>
          </a:xfrm>
          <a:prstGeom prst="rect">
            <a:avLst/>
          </a:prstGeom>
          <a:blipFill dpi="0" rotWithShape="1">
            <a:blip r:embed="rId13" cstate="print">
              <a:alphaModFix amt="5000"/>
            </a:blip>
            <a:srcRect/>
            <a:stretch>
              <a:fillRect/>
            </a:stretch>
          </a:blipFill>
          <a:ln w="55000" cap="flat" cmpd="thickThin" algn="ctr">
            <a:noFill/>
            <a:prstDash val="solid"/>
            <a:headEnd type="none" w="med" len="med"/>
            <a:tailEnd type="none" w="med" len="med"/>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 name="Rectangle 46"/>
          <p:cNvSpPr/>
          <p:nvPr/>
        </p:nvSpPr>
        <p:spPr>
          <a:xfrm>
            <a:off x="7792848" y="698938"/>
            <a:ext cx="1637813" cy="639913"/>
          </a:xfrm>
          <a:prstGeom prst="rect">
            <a:avLst/>
          </a:prstGeom>
          <a:noFill/>
          <a:ln w="9525" cap="flat" cmpd="sng" algn="ctr">
            <a:noFill/>
            <a:prstDash val="solid"/>
          </a:ln>
          <a:effectLst/>
        </p:spPr>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531" fontAlgn="base">
              <a:spcAft>
                <a:spcPct val="0"/>
              </a:spcAft>
            </a:pPr>
            <a:r>
              <a:rPr lang="en-US" sz="2000" spc="-51">
                <a:gradFill>
                  <a:gsLst>
                    <a:gs pos="0">
                      <a:srgbClr val="595959"/>
                    </a:gs>
                    <a:gs pos="86000">
                      <a:srgbClr val="595959"/>
                    </a:gs>
                  </a:gsLst>
                  <a:lin ang="5400000" scaled="0"/>
                </a:gradFill>
              </a:rPr>
              <a:t>Mobile Services</a:t>
            </a:r>
          </a:p>
        </p:txBody>
      </p:sp>
      <p:sp>
        <p:nvSpPr>
          <p:cNvPr id="48" name="Rectangle 47"/>
          <p:cNvSpPr/>
          <p:nvPr/>
        </p:nvSpPr>
        <p:spPr>
          <a:xfrm>
            <a:off x="7820832" y="1412100"/>
            <a:ext cx="1615798" cy="380901"/>
          </a:xfrm>
          <a:prstGeom prst="rect">
            <a:avLst/>
          </a:prstGeom>
          <a:solidFill>
            <a:srgbClr val="7030A0"/>
          </a:solidFill>
          <a:ln w="9525" cap="flat" cmpd="sng" algn="ctr">
            <a:noFill/>
            <a:prstDash val="solid"/>
          </a:ln>
          <a:effectLst/>
        </p:spPr>
        <p:txBody>
          <a:bodyPr lIns="0" rIns="0" rtlCol="0" anchor="t" anchorCtr="0"/>
          <a:lstStyle/>
          <a:p>
            <a:pPr algn="ctr" defTabSz="1218631"/>
            <a:r>
              <a:rPr lang="en-US" sz="1400">
                <a:solidFill>
                  <a:schemeClr val="bg1"/>
                </a:solidFill>
                <a:ea typeface="Segoe UI" pitchFamily="34" charset="0"/>
                <a:cs typeface="Segoe UI" pitchFamily="34" charset="0"/>
              </a:rPr>
              <a:t>Applications</a:t>
            </a:r>
          </a:p>
        </p:txBody>
      </p:sp>
      <p:sp>
        <p:nvSpPr>
          <p:cNvPr id="51" name="Rectangle 50"/>
          <p:cNvSpPr/>
          <p:nvPr/>
        </p:nvSpPr>
        <p:spPr>
          <a:xfrm>
            <a:off x="7820832" y="1866801"/>
            <a:ext cx="1615798" cy="380901"/>
          </a:xfrm>
          <a:prstGeom prst="rect">
            <a:avLst/>
          </a:prstGeom>
          <a:solidFill>
            <a:srgbClr val="7030A0"/>
          </a:solidFill>
          <a:ln w="9525" cap="flat" cmpd="sng" algn="ctr">
            <a:noFill/>
            <a:prstDash val="solid"/>
          </a:ln>
          <a:effectLst/>
        </p:spPr>
        <p:txBody>
          <a:bodyPr lIns="0" rIns="0" rtlCol="0" anchor="t" anchorCtr="0"/>
          <a:lstStyle/>
          <a:p>
            <a:pPr algn="ctr" defTabSz="1218631"/>
            <a:r>
              <a:rPr lang="en-US" sz="1400">
                <a:solidFill>
                  <a:schemeClr val="bg1"/>
                </a:solidFill>
                <a:ea typeface="Segoe UI" pitchFamily="34" charset="0"/>
                <a:cs typeface="Segoe UI" pitchFamily="34" charset="0"/>
              </a:rPr>
              <a:t>Data</a:t>
            </a:r>
          </a:p>
        </p:txBody>
      </p:sp>
      <p:sp>
        <p:nvSpPr>
          <p:cNvPr id="56" name="Rectangle 55"/>
          <p:cNvSpPr/>
          <p:nvPr/>
        </p:nvSpPr>
        <p:spPr>
          <a:xfrm>
            <a:off x="7826854" y="2325686"/>
            <a:ext cx="1615798" cy="380901"/>
          </a:xfrm>
          <a:prstGeom prst="rect">
            <a:avLst/>
          </a:prstGeom>
          <a:solidFill>
            <a:srgbClr val="7030A0"/>
          </a:solidFill>
          <a:ln w="9525" cap="flat" cmpd="sng" algn="ctr">
            <a:noFill/>
            <a:prstDash val="solid"/>
          </a:ln>
          <a:effectLst/>
        </p:spPr>
        <p:txBody>
          <a:bodyPr lIns="0" rIns="0" rtlCol="0" anchor="t" anchorCtr="0"/>
          <a:lstStyle/>
          <a:p>
            <a:pPr algn="ctr" defTabSz="1218631"/>
            <a:r>
              <a:rPr lang="en-US" sz="1400">
                <a:solidFill>
                  <a:schemeClr val="bg1"/>
                </a:solidFill>
                <a:ea typeface="Segoe UI" pitchFamily="34" charset="0"/>
                <a:cs typeface="Segoe UI" pitchFamily="34" charset="0"/>
              </a:rPr>
              <a:t>Authentication</a:t>
            </a:r>
          </a:p>
        </p:txBody>
      </p:sp>
      <p:sp>
        <p:nvSpPr>
          <p:cNvPr id="57" name="Rectangle 56"/>
          <p:cNvSpPr/>
          <p:nvPr/>
        </p:nvSpPr>
        <p:spPr>
          <a:xfrm>
            <a:off x="7826854" y="2780386"/>
            <a:ext cx="1615798" cy="380901"/>
          </a:xfrm>
          <a:prstGeom prst="rect">
            <a:avLst/>
          </a:prstGeom>
          <a:solidFill>
            <a:srgbClr val="7030A0"/>
          </a:solidFill>
          <a:ln w="9525" cap="flat" cmpd="sng" algn="ctr">
            <a:noFill/>
            <a:prstDash val="solid"/>
          </a:ln>
          <a:effectLst/>
        </p:spPr>
        <p:txBody>
          <a:bodyPr lIns="0" rIns="0" rtlCol="0" anchor="t" anchorCtr="0"/>
          <a:lstStyle/>
          <a:p>
            <a:pPr algn="ctr" defTabSz="1218631"/>
            <a:r>
              <a:rPr lang="en-US" sz="1400">
                <a:solidFill>
                  <a:schemeClr val="bg1"/>
                </a:solidFill>
                <a:ea typeface="Segoe UI" pitchFamily="34" charset="0"/>
                <a:cs typeface="Segoe UI" pitchFamily="34" charset="0"/>
              </a:rPr>
              <a:t>Notifications</a:t>
            </a:r>
          </a:p>
        </p:txBody>
      </p:sp>
      <p:sp>
        <p:nvSpPr>
          <p:cNvPr id="55" name="Pentagon 54"/>
          <p:cNvSpPr/>
          <p:nvPr/>
        </p:nvSpPr>
        <p:spPr bwMode="auto">
          <a:xfrm>
            <a:off x="595589" y="5587149"/>
            <a:ext cx="10858791" cy="675756"/>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9" tIns="45709" rIns="45709" bIns="45709" numCol="1" spcCol="0" rtlCol="0" fromWordArt="0" anchor="ctr" anchorCtr="0" forceAA="0" compatLnSpc="1">
            <a:prstTxWarp prst="textNoShape">
              <a:avLst/>
            </a:prstTxWarp>
            <a:noAutofit/>
          </a:bodyPr>
          <a:lstStyle/>
          <a:p>
            <a:pPr algn="ctr" defTabSz="913878" fontAlgn="base">
              <a:spcBef>
                <a:spcPct val="0"/>
              </a:spcBef>
              <a:spcAft>
                <a:spcPct val="0"/>
              </a:spcAft>
            </a:pPr>
            <a:r>
              <a:rPr lang="en-US" sz="3199">
                <a:gradFill>
                  <a:gsLst>
                    <a:gs pos="0">
                      <a:srgbClr val="FFFFFF"/>
                    </a:gs>
                    <a:gs pos="100000">
                      <a:srgbClr val="FFFFFF"/>
                    </a:gs>
                  </a:gsLst>
                  <a:lin ang="5400000" scaled="0"/>
                </a:gradFill>
                <a:ea typeface="Segoe UI" pitchFamily="34" charset="0"/>
                <a:cs typeface="Segoe UI" pitchFamily="34" charset="0"/>
              </a:rPr>
              <a:t>Focus on the Application</a:t>
            </a:r>
          </a:p>
        </p:txBody>
      </p:sp>
      <p:sp>
        <p:nvSpPr>
          <p:cNvPr id="58" name="Left Brace 57"/>
          <p:cNvSpPr/>
          <p:nvPr/>
        </p:nvSpPr>
        <p:spPr>
          <a:xfrm rot="5400000">
            <a:off x="7363846" y="-2882837"/>
            <a:ext cx="392360" cy="698403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6"/>
          </a:p>
        </p:txBody>
      </p:sp>
      <p:sp>
        <p:nvSpPr>
          <p:cNvPr id="59" name="Rectangle 58"/>
          <p:cNvSpPr/>
          <p:nvPr/>
        </p:nvSpPr>
        <p:spPr>
          <a:xfrm>
            <a:off x="5804635" y="-140002"/>
            <a:ext cx="3528810" cy="853218"/>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624708" fontAlgn="base">
              <a:spcAft>
                <a:spcPct val="0"/>
              </a:spcAft>
            </a:pPr>
            <a:r>
              <a:rPr lang="en-US" sz="1600">
                <a:gradFill>
                  <a:gsLst>
                    <a:gs pos="0">
                      <a:schemeClr val="tx1"/>
                    </a:gs>
                    <a:gs pos="100000">
                      <a:schemeClr val="tx1"/>
                    </a:gs>
                  </a:gsLst>
                  <a:lin ang="5400000" scaled="0"/>
                </a:gradFill>
                <a:ea typeface="Kozuka Gothic Pro R" pitchFamily="34" charset="-128"/>
              </a:rPr>
              <a:t>Windows Azure</a:t>
            </a:r>
          </a:p>
        </p:txBody>
      </p:sp>
    </p:spTree>
    <p:extLst>
      <p:ext uri="{BB962C8B-B14F-4D97-AF65-F5344CB8AC3E}">
        <p14:creationId xmlns:p14="http://schemas.microsoft.com/office/powerpoint/2010/main" val="345054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decel="100000" fill="hold" grpId="0" nodeType="clickEffect">
                                  <p:stCondLst>
                                    <p:cond delay="0"/>
                                  </p:stCondLst>
                                  <p:childTnLst>
                                    <p:set>
                                      <p:cBhvr>
                                        <p:cTn id="11" dur="1" fill="hold">
                                          <p:stCondLst>
                                            <p:cond delay="0"/>
                                          </p:stCondLst>
                                        </p:cTn>
                                        <p:tgtEl>
                                          <p:spTgt spid="135"/>
                                        </p:tgtEl>
                                        <p:attrNameLst>
                                          <p:attrName>style.visibility</p:attrName>
                                        </p:attrNameLst>
                                      </p:cBhvr>
                                      <p:to>
                                        <p:strVal val="visible"/>
                                      </p:to>
                                    </p:set>
                                    <p:anim calcmode="lin" valueType="num">
                                      <p:cBhvr additive="base">
                                        <p:cTn id="12" dur="500" fill="hold"/>
                                        <p:tgtEl>
                                          <p:spTgt spid="135"/>
                                        </p:tgtEl>
                                        <p:attrNameLst>
                                          <p:attrName>ppt_x</p:attrName>
                                        </p:attrNameLst>
                                      </p:cBhvr>
                                      <p:tavLst>
                                        <p:tav tm="0">
                                          <p:val>
                                            <p:strVal val="#ppt_x"/>
                                          </p:val>
                                        </p:tav>
                                        <p:tav tm="100000">
                                          <p:val>
                                            <p:strVal val="#ppt_x"/>
                                          </p:val>
                                        </p:tav>
                                      </p:tavLst>
                                    </p:anim>
                                    <p:anim calcmode="lin" valueType="num">
                                      <p:cBhvr additive="base">
                                        <p:cTn id="13" dur="500" fill="hold"/>
                                        <p:tgtEl>
                                          <p:spTgt spid="135"/>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130"/>
                                  </p:stCondLst>
                                  <p:childTnLst>
                                    <p:set>
                                      <p:cBhvr>
                                        <p:cTn id="15" dur="1" fill="hold">
                                          <p:stCondLst>
                                            <p:cond delay="0"/>
                                          </p:stCondLst>
                                        </p:cTn>
                                        <p:tgtEl>
                                          <p:spTgt spid="134"/>
                                        </p:tgtEl>
                                        <p:attrNameLst>
                                          <p:attrName>style.visibility</p:attrName>
                                        </p:attrNameLst>
                                      </p:cBhvr>
                                      <p:to>
                                        <p:strVal val="visible"/>
                                      </p:to>
                                    </p:set>
                                    <p:anim calcmode="lin" valueType="num">
                                      <p:cBhvr additive="base">
                                        <p:cTn id="16" dur="500" fill="hold"/>
                                        <p:tgtEl>
                                          <p:spTgt spid="134"/>
                                        </p:tgtEl>
                                        <p:attrNameLst>
                                          <p:attrName>ppt_x</p:attrName>
                                        </p:attrNameLst>
                                      </p:cBhvr>
                                      <p:tavLst>
                                        <p:tav tm="0">
                                          <p:val>
                                            <p:strVal val="#ppt_x"/>
                                          </p:val>
                                        </p:tav>
                                        <p:tav tm="100000">
                                          <p:val>
                                            <p:strVal val="#ppt_x"/>
                                          </p:val>
                                        </p:tav>
                                      </p:tavLst>
                                    </p:anim>
                                    <p:anim calcmode="lin" valueType="num">
                                      <p:cBhvr additive="base">
                                        <p:cTn id="17" dur="500" fill="hold"/>
                                        <p:tgtEl>
                                          <p:spTgt spid="134"/>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132"/>
                                        </p:tgtEl>
                                        <p:attrNameLst>
                                          <p:attrName>style.visibility</p:attrName>
                                        </p:attrNameLst>
                                      </p:cBhvr>
                                      <p:to>
                                        <p:strVal val="visible"/>
                                      </p:to>
                                    </p:set>
                                    <p:anim calcmode="lin" valueType="num">
                                      <p:cBhvr additive="base">
                                        <p:cTn id="20" dur="500" fill="hold"/>
                                        <p:tgtEl>
                                          <p:spTgt spid="132"/>
                                        </p:tgtEl>
                                        <p:attrNameLst>
                                          <p:attrName>ppt_x</p:attrName>
                                        </p:attrNameLst>
                                      </p:cBhvr>
                                      <p:tavLst>
                                        <p:tav tm="0">
                                          <p:val>
                                            <p:strVal val="#ppt_x"/>
                                          </p:val>
                                        </p:tav>
                                        <p:tav tm="100000">
                                          <p:val>
                                            <p:strVal val="#ppt_x"/>
                                          </p:val>
                                        </p:tav>
                                      </p:tavLst>
                                    </p:anim>
                                    <p:anim calcmode="lin" valueType="num">
                                      <p:cBhvr additive="base">
                                        <p:cTn id="21" dur="500" fill="hold"/>
                                        <p:tgtEl>
                                          <p:spTgt spid="132"/>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380"/>
                                  </p:stCondLst>
                                  <p:childTnLst>
                                    <p:set>
                                      <p:cBhvr>
                                        <p:cTn id="23" dur="1" fill="hold">
                                          <p:stCondLst>
                                            <p:cond delay="0"/>
                                          </p:stCondLst>
                                        </p:cTn>
                                        <p:tgtEl>
                                          <p:spTgt spid="131"/>
                                        </p:tgtEl>
                                        <p:attrNameLst>
                                          <p:attrName>style.visibility</p:attrName>
                                        </p:attrNameLst>
                                      </p:cBhvr>
                                      <p:to>
                                        <p:strVal val="visible"/>
                                      </p:to>
                                    </p:set>
                                    <p:anim calcmode="lin" valueType="num">
                                      <p:cBhvr additive="base">
                                        <p:cTn id="24" dur="500" fill="hold"/>
                                        <p:tgtEl>
                                          <p:spTgt spid="131"/>
                                        </p:tgtEl>
                                        <p:attrNameLst>
                                          <p:attrName>ppt_x</p:attrName>
                                        </p:attrNameLst>
                                      </p:cBhvr>
                                      <p:tavLst>
                                        <p:tav tm="0">
                                          <p:val>
                                            <p:strVal val="#ppt_x"/>
                                          </p:val>
                                        </p:tav>
                                        <p:tav tm="100000">
                                          <p:val>
                                            <p:strVal val="#ppt_x"/>
                                          </p:val>
                                        </p:tav>
                                      </p:tavLst>
                                    </p:anim>
                                    <p:anim calcmode="lin" valueType="num">
                                      <p:cBhvr additive="base">
                                        <p:cTn id="25" dur="500" fill="hold"/>
                                        <p:tgtEl>
                                          <p:spTgt spid="131"/>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6"/>
                                        </p:tgtEl>
                                        <p:attrNameLst>
                                          <p:attrName>style.visibility</p:attrName>
                                        </p:attrNameLst>
                                      </p:cBhvr>
                                      <p:to>
                                        <p:strVal val="visible"/>
                                      </p:to>
                                    </p:set>
                                    <p:anim calcmode="lin" valueType="num">
                                      <p:cBhvr additive="base">
                                        <p:cTn id="28" dur="500" fill="hold"/>
                                        <p:tgtEl>
                                          <p:spTgt spid="136"/>
                                        </p:tgtEl>
                                        <p:attrNameLst>
                                          <p:attrName>ppt_x</p:attrName>
                                        </p:attrNameLst>
                                      </p:cBhvr>
                                      <p:tavLst>
                                        <p:tav tm="0">
                                          <p:val>
                                            <p:strVal val="#ppt_x"/>
                                          </p:val>
                                        </p:tav>
                                        <p:tav tm="100000">
                                          <p:val>
                                            <p:strVal val="#ppt_x"/>
                                          </p:val>
                                        </p:tav>
                                      </p:tavLst>
                                    </p:anim>
                                    <p:anim calcmode="lin" valueType="num">
                                      <p:cBhvr additive="base">
                                        <p:cTn id="29" dur="500" fill="hold"/>
                                        <p:tgtEl>
                                          <p:spTgt spid="136"/>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630"/>
                                  </p:stCondLst>
                                  <p:childTnLst>
                                    <p:set>
                                      <p:cBhvr>
                                        <p:cTn id="31" dur="1" fill="hold">
                                          <p:stCondLst>
                                            <p:cond delay="0"/>
                                          </p:stCondLst>
                                        </p:cTn>
                                        <p:tgtEl>
                                          <p:spTgt spid="133"/>
                                        </p:tgtEl>
                                        <p:attrNameLst>
                                          <p:attrName>style.visibility</p:attrName>
                                        </p:attrNameLst>
                                      </p:cBhvr>
                                      <p:to>
                                        <p:strVal val="visible"/>
                                      </p:to>
                                    </p:set>
                                    <p:anim calcmode="lin" valueType="num">
                                      <p:cBhvr additive="base">
                                        <p:cTn id="32" dur="500" fill="hold"/>
                                        <p:tgtEl>
                                          <p:spTgt spid="133"/>
                                        </p:tgtEl>
                                        <p:attrNameLst>
                                          <p:attrName>ppt_x</p:attrName>
                                        </p:attrNameLst>
                                      </p:cBhvr>
                                      <p:tavLst>
                                        <p:tav tm="0">
                                          <p:val>
                                            <p:strVal val="#ppt_x"/>
                                          </p:val>
                                        </p:tav>
                                        <p:tav tm="100000">
                                          <p:val>
                                            <p:strVal val="#ppt_x"/>
                                          </p:val>
                                        </p:tav>
                                      </p:tavLst>
                                    </p:anim>
                                    <p:anim calcmode="lin" valueType="num">
                                      <p:cBhvr additive="base">
                                        <p:cTn id="33" dur="500" fill="hold"/>
                                        <p:tgtEl>
                                          <p:spTgt spid="133"/>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750"/>
                                  </p:stCondLst>
                                  <p:childTnLst>
                                    <p:set>
                                      <p:cBhvr>
                                        <p:cTn id="35" dur="1" fill="hold">
                                          <p:stCondLst>
                                            <p:cond delay="0"/>
                                          </p:stCondLst>
                                        </p:cTn>
                                        <p:tgtEl>
                                          <p:spTgt spid="129"/>
                                        </p:tgtEl>
                                        <p:attrNameLst>
                                          <p:attrName>style.visibility</p:attrName>
                                        </p:attrNameLst>
                                      </p:cBhvr>
                                      <p:to>
                                        <p:strVal val="visible"/>
                                      </p:to>
                                    </p:set>
                                    <p:anim calcmode="lin" valueType="num">
                                      <p:cBhvr additive="base">
                                        <p:cTn id="36" dur="500" fill="hold"/>
                                        <p:tgtEl>
                                          <p:spTgt spid="129"/>
                                        </p:tgtEl>
                                        <p:attrNameLst>
                                          <p:attrName>ppt_x</p:attrName>
                                        </p:attrNameLst>
                                      </p:cBhvr>
                                      <p:tavLst>
                                        <p:tav tm="0">
                                          <p:val>
                                            <p:strVal val="#ppt_x"/>
                                          </p:val>
                                        </p:tav>
                                        <p:tav tm="100000">
                                          <p:val>
                                            <p:strVal val="#ppt_x"/>
                                          </p:val>
                                        </p:tav>
                                      </p:tavLst>
                                    </p:anim>
                                    <p:anim calcmode="lin" valueType="num">
                                      <p:cBhvr additive="base">
                                        <p:cTn id="37" dur="500" fill="hold"/>
                                        <p:tgtEl>
                                          <p:spTgt spid="129"/>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880"/>
                                  </p:stCondLst>
                                  <p:childTnLst>
                                    <p:set>
                                      <p:cBhvr>
                                        <p:cTn id="39" dur="1" fill="hold">
                                          <p:stCondLst>
                                            <p:cond delay="0"/>
                                          </p:stCondLst>
                                        </p:cTn>
                                        <p:tgtEl>
                                          <p:spTgt spid="128"/>
                                        </p:tgtEl>
                                        <p:attrNameLst>
                                          <p:attrName>style.visibility</p:attrName>
                                        </p:attrNameLst>
                                      </p:cBhvr>
                                      <p:to>
                                        <p:strVal val="visible"/>
                                      </p:to>
                                    </p:set>
                                    <p:anim calcmode="lin" valueType="num">
                                      <p:cBhvr additive="base">
                                        <p:cTn id="40" dur="500" fill="hold"/>
                                        <p:tgtEl>
                                          <p:spTgt spid="128"/>
                                        </p:tgtEl>
                                        <p:attrNameLst>
                                          <p:attrName>ppt_x</p:attrName>
                                        </p:attrNameLst>
                                      </p:cBhvr>
                                      <p:tavLst>
                                        <p:tav tm="0">
                                          <p:val>
                                            <p:strVal val="#ppt_x"/>
                                          </p:val>
                                        </p:tav>
                                        <p:tav tm="100000">
                                          <p:val>
                                            <p:strVal val="#ppt_x"/>
                                          </p:val>
                                        </p:tav>
                                      </p:tavLst>
                                    </p:anim>
                                    <p:anim calcmode="lin" valueType="num">
                                      <p:cBhvr additive="base">
                                        <p:cTn id="41" dur="500" fill="hold"/>
                                        <p:tgtEl>
                                          <p:spTgt spid="128"/>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1000"/>
                                  </p:stCondLst>
                                  <p:childTnLst>
                                    <p:set>
                                      <p:cBhvr>
                                        <p:cTn id="43" dur="1" fill="hold">
                                          <p:stCondLst>
                                            <p:cond delay="0"/>
                                          </p:stCondLst>
                                        </p:cTn>
                                        <p:tgtEl>
                                          <p:spTgt spid="130"/>
                                        </p:tgtEl>
                                        <p:attrNameLst>
                                          <p:attrName>style.visibility</p:attrName>
                                        </p:attrNameLst>
                                      </p:cBhvr>
                                      <p:to>
                                        <p:strVal val="visible"/>
                                      </p:to>
                                    </p:set>
                                    <p:anim calcmode="lin" valueType="num">
                                      <p:cBhvr additive="base">
                                        <p:cTn id="44" dur="500" fill="hold"/>
                                        <p:tgtEl>
                                          <p:spTgt spid="130"/>
                                        </p:tgtEl>
                                        <p:attrNameLst>
                                          <p:attrName>ppt_x</p:attrName>
                                        </p:attrNameLst>
                                      </p:cBhvr>
                                      <p:tavLst>
                                        <p:tav tm="0">
                                          <p:val>
                                            <p:strVal val="#ppt_x"/>
                                          </p:val>
                                        </p:tav>
                                        <p:tav tm="100000">
                                          <p:val>
                                            <p:strVal val="#ppt_x"/>
                                          </p:val>
                                        </p:tav>
                                      </p:tavLst>
                                    </p:anim>
                                    <p:anim calcmode="lin" valueType="num">
                                      <p:cBhvr additive="base">
                                        <p:cTn id="45"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2" presetClass="entr" presetSubtype="4" decel="100000" fill="hold" grpId="0" nodeType="withEffect">
                                  <p:stCondLst>
                                    <p:cond delay="130"/>
                                  </p:stCondLst>
                                  <p:childTnLst>
                                    <p:set>
                                      <p:cBhvr>
                                        <p:cTn id="58" dur="1" fill="hold">
                                          <p:stCondLst>
                                            <p:cond delay="0"/>
                                          </p:stCondLst>
                                        </p:cTn>
                                        <p:tgtEl>
                                          <p:spTgt spid="151"/>
                                        </p:tgtEl>
                                        <p:attrNameLst>
                                          <p:attrName>style.visibility</p:attrName>
                                        </p:attrNameLst>
                                      </p:cBhvr>
                                      <p:to>
                                        <p:strVal val="visible"/>
                                      </p:to>
                                    </p:set>
                                    <p:anim calcmode="lin" valueType="num">
                                      <p:cBhvr additive="base">
                                        <p:cTn id="59" dur="500" fill="hold"/>
                                        <p:tgtEl>
                                          <p:spTgt spid="151"/>
                                        </p:tgtEl>
                                        <p:attrNameLst>
                                          <p:attrName>ppt_x</p:attrName>
                                        </p:attrNameLst>
                                      </p:cBhvr>
                                      <p:tavLst>
                                        <p:tav tm="0">
                                          <p:val>
                                            <p:strVal val="#ppt_x"/>
                                          </p:val>
                                        </p:tav>
                                        <p:tav tm="100000">
                                          <p:val>
                                            <p:strVal val="#ppt_x"/>
                                          </p:val>
                                        </p:tav>
                                      </p:tavLst>
                                    </p:anim>
                                    <p:anim calcmode="lin" valueType="num">
                                      <p:cBhvr additive="base">
                                        <p:cTn id="60" dur="500" fill="hold"/>
                                        <p:tgtEl>
                                          <p:spTgt spid="151"/>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150"/>
                                        </p:tgtEl>
                                        <p:attrNameLst>
                                          <p:attrName>style.visibility</p:attrName>
                                        </p:attrNameLst>
                                      </p:cBhvr>
                                      <p:to>
                                        <p:strVal val="visible"/>
                                      </p:to>
                                    </p:set>
                                    <p:anim calcmode="lin" valueType="num">
                                      <p:cBhvr additive="base">
                                        <p:cTn id="63" dur="500" fill="hold"/>
                                        <p:tgtEl>
                                          <p:spTgt spid="150"/>
                                        </p:tgtEl>
                                        <p:attrNameLst>
                                          <p:attrName>ppt_x</p:attrName>
                                        </p:attrNameLst>
                                      </p:cBhvr>
                                      <p:tavLst>
                                        <p:tav tm="0">
                                          <p:val>
                                            <p:strVal val="#ppt_x"/>
                                          </p:val>
                                        </p:tav>
                                        <p:tav tm="100000">
                                          <p:val>
                                            <p:strVal val="#ppt_x"/>
                                          </p:val>
                                        </p:tav>
                                      </p:tavLst>
                                    </p:anim>
                                    <p:anim calcmode="lin" valueType="num">
                                      <p:cBhvr additive="base">
                                        <p:cTn id="64" dur="500" fill="hold"/>
                                        <p:tgtEl>
                                          <p:spTgt spid="150"/>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380"/>
                                  </p:stCondLst>
                                  <p:childTnLst>
                                    <p:set>
                                      <p:cBhvr>
                                        <p:cTn id="66" dur="1" fill="hold">
                                          <p:stCondLst>
                                            <p:cond delay="0"/>
                                          </p:stCondLst>
                                        </p:cTn>
                                        <p:tgtEl>
                                          <p:spTgt spid="148"/>
                                        </p:tgtEl>
                                        <p:attrNameLst>
                                          <p:attrName>style.visibility</p:attrName>
                                        </p:attrNameLst>
                                      </p:cBhvr>
                                      <p:to>
                                        <p:strVal val="visible"/>
                                      </p:to>
                                    </p:set>
                                    <p:anim calcmode="lin" valueType="num">
                                      <p:cBhvr additive="base">
                                        <p:cTn id="67" dur="500" fill="hold"/>
                                        <p:tgtEl>
                                          <p:spTgt spid="148"/>
                                        </p:tgtEl>
                                        <p:attrNameLst>
                                          <p:attrName>ppt_x</p:attrName>
                                        </p:attrNameLst>
                                      </p:cBhvr>
                                      <p:tavLst>
                                        <p:tav tm="0">
                                          <p:val>
                                            <p:strVal val="#ppt_x"/>
                                          </p:val>
                                        </p:tav>
                                        <p:tav tm="100000">
                                          <p:val>
                                            <p:strVal val="#ppt_x"/>
                                          </p:val>
                                        </p:tav>
                                      </p:tavLst>
                                    </p:anim>
                                    <p:anim calcmode="lin" valueType="num">
                                      <p:cBhvr additive="base">
                                        <p:cTn id="68" dur="500" fill="hold"/>
                                        <p:tgtEl>
                                          <p:spTgt spid="148"/>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500"/>
                                  </p:stCondLst>
                                  <p:childTnLst>
                                    <p:set>
                                      <p:cBhvr>
                                        <p:cTn id="70" dur="1" fill="hold">
                                          <p:stCondLst>
                                            <p:cond delay="0"/>
                                          </p:stCondLst>
                                        </p:cTn>
                                        <p:tgtEl>
                                          <p:spTgt spid="147"/>
                                        </p:tgtEl>
                                        <p:attrNameLst>
                                          <p:attrName>style.visibility</p:attrName>
                                        </p:attrNameLst>
                                      </p:cBhvr>
                                      <p:to>
                                        <p:strVal val="visible"/>
                                      </p:to>
                                    </p:set>
                                    <p:anim calcmode="lin" valueType="num">
                                      <p:cBhvr additive="base">
                                        <p:cTn id="71" dur="500" fill="hold"/>
                                        <p:tgtEl>
                                          <p:spTgt spid="147"/>
                                        </p:tgtEl>
                                        <p:attrNameLst>
                                          <p:attrName>ppt_x</p:attrName>
                                        </p:attrNameLst>
                                      </p:cBhvr>
                                      <p:tavLst>
                                        <p:tav tm="0">
                                          <p:val>
                                            <p:strVal val="#ppt_x"/>
                                          </p:val>
                                        </p:tav>
                                        <p:tav tm="100000">
                                          <p:val>
                                            <p:strVal val="#ppt_x"/>
                                          </p:val>
                                        </p:tav>
                                      </p:tavLst>
                                    </p:anim>
                                    <p:anim calcmode="lin" valueType="num">
                                      <p:cBhvr additive="base">
                                        <p:cTn id="72" dur="500" fill="hold"/>
                                        <p:tgtEl>
                                          <p:spTgt spid="147"/>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630"/>
                                  </p:stCondLst>
                                  <p:childTnLst>
                                    <p:set>
                                      <p:cBhvr>
                                        <p:cTn id="74" dur="1" fill="hold">
                                          <p:stCondLst>
                                            <p:cond delay="0"/>
                                          </p:stCondLst>
                                        </p:cTn>
                                        <p:tgtEl>
                                          <p:spTgt spid="152"/>
                                        </p:tgtEl>
                                        <p:attrNameLst>
                                          <p:attrName>style.visibility</p:attrName>
                                        </p:attrNameLst>
                                      </p:cBhvr>
                                      <p:to>
                                        <p:strVal val="visible"/>
                                      </p:to>
                                    </p:set>
                                    <p:anim calcmode="lin" valueType="num">
                                      <p:cBhvr additive="base">
                                        <p:cTn id="75" dur="500" fill="hold"/>
                                        <p:tgtEl>
                                          <p:spTgt spid="152"/>
                                        </p:tgtEl>
                                        <p:attrNameLst>
                                          <p:attrName>ppt_x</p:attrName>
                                        </p:attrNameLst>
                                      </p:cBhvr>
                                      <p:tavLst>
                                        <p:tav tm="0">
                                          <p:val>
                                            <p:strVal val="#ppt_x"/>
                                          </p:val>
                                        </p:tav>
                                        <p:tav tm="100000">
                                          <p:val>
                                            <p:strVal val="#ppt_x"/>
                                          </p:val>
                                        </p:tav>
                                      </p:tavLst>
                                    </p:anim>
                                    <p:anim calcmode="lin" valueType="num">
                                      <p:cBhvr additive="base">
                                        <p:cTn id="76" dur="500" fill="hold"/>
                                        <p:tgtEl>
                                          <p:spTgt spid="152"/>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50"/>
                                  </p:stCondLst>
                                  <p:childTnLst>
                                    <p:set>
                                      <p:cBhvr>
                                        <p:cTn id="78" dur="1" fill="hold">
                                          <p:stCondLst>
                                            <p:cond delay="0"/>
                                          </p:stCondLst>
                                        </p:cTn>
                                        <p:tgtEl>
                                          <p:spTgt spid="149"/>
                                        </p:tgtEl>
                                        <p:attrNameLst>
                                          <p:attrName>style.visibility</p:attrName>
                                        </p:attrNameLst>
                                      </p:cBhvr>
                                      <p:to>
                                        <p:strVal val="visible"/>
                                      </p:to>
                                    </p:set>
                                    <p:anim calcmode="lin" valueType="num">
                                      <p:cBhvr additive="base">
                                        <p:cTn id="79" dur="500" fill="hold"/>
                                        <p:tgtEl>
                                          <p:spTgt spid="149"/>
                                        </p:tgtEl>
                                        <p:attrNameLst>
                                          <p:attrName>ppt_x</p:attrName>
                                        </p:attrNameLst>
                                      </p:cBhvr>
                                      <p:tavLst>
                                        <p:tav tm="0">
                                          <p:val>
                                            <p:strVal val="#ppt_x"/>
                                          </p:val>
                                        </p:tav>
                                        <p:tav tm="100000">
                                          <p:val>
                                            <p:strVal val="#ppt_x"/>
                                          </p:val>
                                        </p:tav>
                                      </p:tavLst>
                                    </p:anim>
                                    <p:anim calcmode="lin" valueType="num">
                                      <p:cBhvr additive="base">
                                        <p:cTn id="80" dur="500" fill="hold"/>
                                        <p:tgtEl>
                                          <p:spTgt spid="149"/>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880"/>
                                  </p:stCondLst>
                                  <p:childTnLst>
                                    <p:set>
                                      <p:cBhvr>
                                        <p:cTn id="82" dur="1" fill="hold">
                                          <p:stCondLst>
                                            <p:cond delay="0"/>
                                          </p:stCondLst>
                                        </p:cTn>
                                        <p:tgtEl>
                                          <p:spTgt spid="71"/>
                                        </p:tgtEl>
                                        <p:attrNameLst>
                                          <p:attrName>style.visibility</p:attrName>
                                        </p:attrNameLst>
                                      </p:cBhvr>
                                      <p:to>
                                        <p:strVal val="visible"/>
                                      </p:to>
                                    </p:set>
                                    <p:anim calcmode="lin" valueType="num">
                                      <p:cBhvr additive="base">
                                        <p:cTn id="83" dur="500" fill="hold"/>
                                        <p:tgtEl>
                                          <p:spTgt spid="71"/>
                                        </p:tgtEl>
                                        <p:attrNameLst>
                                          <p:attrName>ppt_x</p:attrName>
                                        </p:attrNameLst>
                                      </p:cBhvr>
                                      <p:tavLst>
                                        <p:tav tm="0">
                                          <p:val>
                                            <p:strVal val="#ppt_x"/>
                                          </p:val>
                                        </p:tav>
                                        <p:tav tm="100000">
                                          <p:val>
                                            <p:strVal val="#ppt_x"/>
                                          </p:val>
                                        </p:tav>
                                      </p:tavLst>
                                    </p:anim>
                                    <p:anim calcmode="lin" valueType="num">
                                      <p:cBhvr additive="base">
                                        <p:cTn id="8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54"/>
                                        </p:tgtEl>
                                        <p:attrNameLst>
                                          <p:attrName>style.visibility</p:attrName>
                                        </p:attrNameLst>
                                      </p:cBhvr>
                                      <p:to>
                                        <p:strVal val="visible"/>
                                      </p:to>
                                    </p:set>
                                    <p:animEffect transition="in" filter="fade">
                                      <p:cBhvr>
                                        <p:cTn id="89" dur="500"/>
                                        <p:tgtEl>
                                          <p:spTgt spid="154"/>
                                        </p:tgtEl>
                                      </p:cBhvr>
                                    </p:animEffect>
                                  </p:childTnLst>
                                </p:cTn>
                              </p:par>
                              <p:par>
                                <p:cTn id="90" presetID="2" presetClass="entr" presetSubtype="4" decel="100000" fill="hold" grpId="0" nodeType="withEffect">
                                  <p:stCondLst>
                                    <p:cond delay="130"/>
                                  </p:stCondLst>
                                  <p:childTnLst>
                                    <p:set>
                                      <p:cBhvr>
                                        <p:cTn id="91" dur="1" fill="hold">
                                          <p:stCondLst>
                                            <p:cond delay="0"/>
                                          </p:stCondLst>
                                        </p:cTn>
                                        <p:tgtEl>
                                          <p:spTgt spid="166"/>
                                        </p:tgtEl>
                                        <p:attrNameLst>
                                          <p:attrName>style.visibility</p:attrName>
                                        </p:attrNameLst>
                                      </p:cBhvr>
                                      <p:to>
                                        <p:strVal val="visible"/>
                                      </p:to>
                                    </p:set>
                                    <p:anim calcmode="lin" valueType="num">
                                      <p:cBhvr additive="base">
                                        <p:cTn id="92" dur="500" fill="hold"/>
                                        <p:tgtEl>
                                          <p:spTgt spid="166"/>
                                        </p:tgtEl>
                                        <p:attrNameLst>
                                          <p:attrName>ppt_x</p:attrName>
                                        </p:attrNameLst>
                                      </p:cBhvr>
                                      <p:tavLst>
                                        <p:tav tm="0">
                                          <p:val>
                                            <p:strVal val="#ppt_x"/>
                                          </p:val>
                                        </p:tav>
                                        <p:tav tm="100000">
                                          <p:val>
                                            <p:strVal val="#ppt_x"/>
                                          </p:val>
                                        </p:tav>
                                      </p:tavLst>
                                    </p:anim>
                                    <p:anim calcmode="lin" valueType="num">
                                      <p:cBhvr additive="base">
                                        <p:cTn id="93" dur="500" fill="hold"/>
                                        <p:tgtEl>
                                          <p:spTgt spid="16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250"/>
                                  </p:stCondLst>
                                  <p:childTnLst>
                                    <p:set>
                                      <p:cBhvr>
                                        <p:cTn id="95" dur="1" fill="hold">
                                          <p:stCondLst>
                                            <p:cond delay="0"/>
                                          </p:stCondLst>
                                        </p:cTn>
                                        <p:tgtEl>
                                          <p:spTgt spid="168"/>
                                        </p:tgtEl>
                                        <p:attrNameLst>
                                          <p:attrName>style.visibility</p:attrName>
                                        </p:attrNameLst>
                                      </p:cBhvr>
                                      <p:to>
                                        <p:strVal val="visible"/>
                                      </p:to>
                                    </p:set>
                                    <p:anim calcmode="lin" valueType="num">
                                      <p:cBhvr additive="base">
                                        <p:cTn id="96" dur="500" fill="hold"/>
                                        <p:tgtEl>
                                          <p:spTgt spid="168"/>
                                        </p:tgtEl>
                                        <p:attrNameLst>
                                          <p:attrName>ppt_x</p:attrName>
                                        </p:attrNameLst>
                                      </p:cBhvr>
                                      <p:tavLst>
                                        <p:tav tm="0">
                                          <p:val>
                                            <p:strVal val="#ppt_x"/>
                                          </p:val>
                                        </p:tav>
                                        <p:tav tm="100000">
                                          <p:val>
                                            <p:strVal val="#ppt_x"/>
                                          </p:val>
                                        </p:tav>
                                      </p:tavLst>
                                    </p:anim>
                                    <p:anim calcmode="lin" valueType="num">
                                      <p:cBhvr additive="base">
                                        <p:cTn id="97" dur="500" fill="hold"/>
                                        <p:tgtEl>
                                          <p:spTgt spid="168"/>
                                        </p:tgtEl>
                                        <p:attrNameLst>
                                          <p:attrName>ppt_y</p:attrName>
                                        </p:attrNameLst>
                                      </p:cBhvr>
                                      <p:tavLst>
                                        <p:tav tm="0">
                                          <p:val>
                                            <p:strVal val="1+#ppt_h/2"/>
                                          </p:val>
                                        </p:tav>
                                        <p:tav tm="100000">
                                          <p:val>
                                            <p:strVal val="#ppt_y"/>
                                          </p:val>
                                        </p:tav>
                                      </p:tavLst>
                                    </p:anim>
                                  </p:childTnLst>
                                </p:cTn>
                              </p:par>
                              <p:par>
                                <p:cTn id="98" presetID="2" presetClass="entr" presetSubtype="4" decel="100000" fill="hold" grpId="0" nodeType="withEffect">
                                  <p:stCondLst>
                                    <p:cond delay="380"/>
                                  </p:stCondLst>
                                  <p:childTnLst>
                                    <p:set>
                                      <p:cBhvr>
                                        <p:cTn id="99" dur="1" fill="hold">
                                          <p:stCondLst>
                                            <p:cond delay="0"/>
                                          </p:stCondLst>
                                        </p:cTn>
                                        <p:tgtEl>
                                          <p:spTgt spid="164"/>
                                        </p:tgtEl>
                                        <p:attrNameLst>
                                          <p:attrName>style.visibility</p:attrName>
                                        </p:attrNameLst>
                                      </p:cBhvr>
                                      <p:to>
                                        <p:strVal val="visible"/>
                                      </p:to>
                                    </p:set>
                                    <p:anim calcmode="lin" valueType="num">
                                      <p:cBhvr additive="base">
                                        <p:cTn id="100" dur="500" fill="hold"/>
                                        <p:tgtEl>
                                          <p:spTgt spid="164"/>
                                        </p:tgtEl>
                                        <p:attrNameLst>
                                          <p:attrName>ppt_x</p:attrName>
                                        </p:attrNameLst>
                                      </p:cBhvr>
                                      <p:tavLst>
                                        <p:tav tm="0">
                                          <p:val>
                                            <p:strVal val="#ppt_x"/>
                                          </p:val>
                                        </p:tav>
                                        <p:tav tm="100000">
                                          <p:val>
                                            <p:strVal val="#ppt_x"/>
                                          </p:val>
                                        </p:tav>
                                      </p:tavLst>
                                    </p:anim>
                                    <p:anim calcmode="lin" valueType="num">
                                      <p:cBhvr additive="base">
                                        <p:cTn id="101" dur="500" fill="hold"/>
                                        <p:tgtEl>
                                          <p:spTgt spid="164"/>
                                        </p:tgtEl>
                                        <p:attrNameLst>
                                          <p:attrName>ppt_y</p:attrName>
                                        </p:attrNameLst>
                                      </p:cBhvr>
                                      <p:tavLst>
                                        <p:tav tm="0">
                                          <p:val>
                                            <p:strVal val="1+#ppt_h/2"/>
                                          </p:val>
                                        </p:tav>
                                        <p:tav tm="100000">
                                          <p:val>
                                            <p:strVal val="#ppt_y"/>
                                          </p:val>
                                        </p:tav>
                                      </p:tavLst>
                                    </p:anim>
                                  </p:childTnLst>
                                </p:cTn>
                              </p:par>
                              <p:par>
                                <p:cTn id="102" presetID="2" presetClass="entr" presetSubtype="4" decel="100000" fill="hold" grpId="0" nodeType="withEffect">
                                  <p:stCondLst>
                                    <p:cond delay="500"/>
                                  </p:stCondLst>
                                  <p:childTnLst>
                                    <p:set>
                                      <p:cBhvr>
                                        <p:cTn id="103" dur="1" fill="hold">
                                          <p:stCondLst>
                                            <p:cond delay="0"/>
                                          </p:stCondLst>
                                        </p:cTn>
                                        <p:tgtEl>
                                          <p:spTgt spid="163"/>
                                        </p:tgtEl>
                                        <p:attrNameLst>
                                          <p:attrName>style.visibility</p:attrName>
                                        </p:attrNameLst>
                                      </p:cBhvr>
                                      <p:to>
                                        <p:strVal val="visible"/>
                                      </p:to>
                                    </p:set>
                                    <p:anim calcmode="lin" valueType="num">
                                      <p:cBhvr additive="base">
                                        <p:cTn id="104" dur="500" fill="hold"/>
                                        <p:tgtEl>
                                          <p:spTgt spid="163"/>
                                        </p:tgtEl>
                                        <p:attrNameLst>
                                          <p:attrName>ppt_x</p:attrName>
                                        </p:attrNameLst>
                                      </p:cBhvr>
                                      <p:tavLst>
                                        <p:tav tm="0">
                                          <p:val>
                                            <p:strVal val="#ppt_x"/>
                                          </p:val>
                                        </p:tav>
                                        <p:tav tm="100000">
                                          <p:val>
                                            <p:strVal val="#ppt_x"/>
                                          </p:val>
                                        </p:tav>
                                      </p:tavLst>
                                    </p:anim>
                                    <p:anim calcmode="lin" valueType="num">
                                      <p:cBhvr additive="base">
                                        <p:cTn id="105" dur="500" fill="hold"/>
                                        <p:tgtEl>
                                          <p:spTgt spid="163"/>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630"/>
                                  </p:stCondLst>
                                  <p:childTnLst>
                                    <p:set>
                                      <p:cBhvr>
                                        <p:cTn id="107" dur="1" fill="hold">
                                          <p:stCondLst>
                                            <p:cond delay="0"/>
                                          </p:stCondLst>
                                        </p:cTn>
                                        <p:tgtEl>
                                          <p:spTgt spid="167"/>
                                        </p:tgtEl>
                                        <p:attrNameLst>
                                          <p:attrName>style.visibility</p:attrName>
                                        </p:attrNameLst>
                                      </p:cBhvr>
                                      <p:to>
                                        <p:strVal val="visible"/>
                                      </p:to>
                                    </p:set>
                                    <p:anim calcmode="lin" valueType="num">
                                      <p:cBhvr additive="base">
                                        <p:cTn id="108" dur="500" fill="hold"/>
                                        <p:tgtEl>
                                          <p:spTgt spid="167"/>
                                        </p:tgtEl>
                                        <p:attrNameLst>
                                          <p:attrName>ppt_x</p:attrName>
                                        </p:attrNameLst>
                                      </p:cBhvr>
                                      <p:tavLst>
                                        <p:tav tm="0">
                                          <p:val>
                                            <p:strVal val="#ppt_x"/>
                                          </p:val>
                                        </p:tav>
                                        <p:tav tm="100000">
                                          <p:val>
                                            <p:strVal val="#ppt_x"/>
                                          </p:val>
                                        </p:tav>
                                      </p:tavLst>
                                    </p:anim>
                                    <p:anim calcmode="lin" valueType="num">
                                      <p:cBhvr additive="base">
                                        <p:cTn id="109" dur="500" fill="hold"/>
                                        <p:tgtEl>
                                          <p:spTgt spid="167"/>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750"/>
                                  </p:stCondLst>
                                  <p:childTnLst>
                                    <p:set>
                                      <p:cBhvr>
                                        <p:cTn id="111" dur="1" fill="hold">
                                          <p:stCondLst>
                                            <p:cond delay="0"/>
                                          </p:stCondLst>
                                        </p:cTn>
                                        <p:tgtEl>
                                          <p:spTgt spid="77"/>
                                        </p:tgtEl>
                                        <p:attrNameLst>
                                          <p:attrName>style.visibility</p:attrName>
                                        </p:attrNameLst>
                                      </p:cBhvr>
                                      <p:to>
                                        <p:strVal val="visible"/>
                                      </p:to>
                                    </p:set>
                                    <p:anim calcmode="lin" valueType="num">
                                      <p:cBhvr additive="base">
                                        <p:cTn id="112" dur="500" fill="hold"/>
                                        <p:tgtEl>
                                          <p:spTgt spid="77"/>
                                        </p:tgtEl>
                                        <p:attrNameLst>
                                          <p:attrName>ppt_x</p:attrName>
                                        </p:attrNameLst>
                                      </p:cBhvr>
                                      <p:tavLst>
                                        <p:tav tm="0">
                                          <p:val>
                                            <p:strVal val="#ppt_x"/>
                                          </p:val>
                                        </p:tav>
                                        <p:tav tm="100000">
                                          <p:val>
                                            <p:strVal val="#ppt_x"/>
                                          </p:val>
                                        </p:tav>
                                      </p:tavLst>
                                    </p:anim>
                                    <p:anim calcmode="lin" valueType="num">
                                      <p:cBhvr additive="base">
                                        <p:cTn id="11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2" presetClass="entr" presetSubtype="4" decel="100000" fill="hold" grpId="0" nodeType="withEffect">
                                  <p:stCondLst>
                                    <p:cond delay="130"/>
                                  </p:stCondLst>
                                  <p:childTnLst>
                                    <p:set>
                                      <p:cBhvr>
                                        <p:cTn id="120" dur="1" fill="hold">
                                          <p:stCondLst>
                                            <p:cond delay="0"/>
                                          </p:stCondLst>
                                        </p:cTn>
                                        <p:tgtEl>
                                          <p:spTgt spid="48"/>
                                        </p:tgtEl>
                                        <p:attrNameLst>
                                          <p:attrName>style.visibility</p:attrName>
                                        </p:attrNameLst>
                                      </p:cBhvr>
                                      <p:to>
                                        <p:strVal val="visible"/>
                                      </p:to>
                                    </p:set>
                                    <p:anim calcmode="lin" valueType="num">
                                      <p:cBhvr additive="base">
                                        <p:cTn id="121" dur="500" fill="hold"/>
                                        <p:tgtEl>
                                          <p:spTgt spid="48"/>
                                        </p:tgtEl>
                                        <p:attrNameLst>
                                          <p:attrName>ppt_x</p:attrName>
                                        </p:attrNameLst>
                                      </p:cBhvr>
                                      <p:tavLst>
                                        <p:tav tm="0">
                                          <p:val>
                                            <p:strVal val="#ppt_x"/>
                                          </p:val>
                                        </p:tav>
                                        <p:tav tm="100000">
                                          <p:val>
                                            <p:strVal val="#ppt_x"/>
                                          </p:val>
                                        </p:tav>
                                      </p:tavLst>
                                    </p:anim>
                                    <p:anim calcmode="lin" valueType="num">
                                      <p:cBhvr additive="base">
                                        <p:cTn id="122" dur="500" fill="hold"/>
                                        <p:tgtEl>
                                          <p:spTgt spid="48"/>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250"/>
                                  </p:stCondLst>
                                  <p:childTnLst>
                                    <p:set>
                                      <p:cBhvr>
                                        <p:cTn id="124" dur="1" fill="hold">
                                          <p:stCondLst>
                                            <p:cond delay="0"/>
                                          </p:stCondLst>
                                        </p:cTn>
                                        <p:tgtEl>
                                          <p:spTgt spid="51"/>
                                        </p:tgtEl>
                                        <p:attrNameLst>
                                          <p:attrName>style.visibility</p:attrName>
                                        </p:attrNameLst>
                                      </p:cBhvr>
                                      <p:to>
                                        <p:strVal val="visible"/>
                                      </p:to>
                                    </p:set>
                                    <p:anim calcmode="lin" valueType="num">
                                      <p:cBhvr additive="base">
                                        <p:cTn id="125" dur="500" fill="hold"/>
                                        <p:tgtEl>
                                          <p:spTgt spid="51"/>
                                        </p:tgtEl>
                                        <p:attrNameLst>
                                          <p:attrName>ppt_x</p:attrName>
                                        </p:attrNameLst>
                                      </p:cBhvr>
                                      <p:tavLst>
                                        <p:tav tm="0">
                                          <p:val>
                                            <p:strVal val="#ppt_x"/>
                                          </p:val>
                                        </p:tav>
                                        <p:tav tm="100000">
                                          <p:val>
                                            <p:strVal val="#ppt_x"/>
                                          </p:val>
                                        </p:tav>
                                      </p:tavLst>
                                    </p:anim>
                                    <p:anim calcmode="lin" valueType="num">
                                      <p:cBhvr additive="base">
                                        <p:cTn id="126" dur="500" fill="hold"/>
                                        <p:tgtEl>
                                          <p:spTgt spid="51"/>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130"/>
                                  </p:stCondLst>
                                  <p:childTnLst>
                                    <p:set>
                                      <p:cBhvr>
                                        <p:cTn id="128" dur="1" fill="hold">
                                          <p:stCondLst>
                                            <p:cond delay="0"/>
                                          </p:stCondLst>
                                        </p:cTn>
                                        <p:tgtEl>
                                          <p:spTgt spid="56"/>
                                        </p:tgtEl>
                                        <p:attrNameLst>
                                          <p:attrName>style.visibility</p:attrName>
                                        </p:attrNameLst>
                                      </p:cBhvr>
                                      <p:to>
                                        <p:strVal val="visible"/>
                                      </p:to>
                                    </p:set>
                                    <p:anim calcmode="lin" valueType="num">
                                      <p:cBhvr additive="base">
                                        <p:cTn id="129" dur="500" fill="hold"/>
                                        <p:tgtEl>
                                          <p:spTgt spid="56"/>
                                        </p:tgtEl>
                                        <p:attrNameLst>
                                          <p:attrName>ppt_x</p:attrName>
                                        </p:attrNameLst>
                                      </p:cBhvr>
                                      <p:tavLst>
                                        <p:tav tm="0">
                                          <p:val>
                                            <p:strVal val="#ppt_x"/>
                                          </p:val>
                                        </p:tav>
                                        <p:tav tm="100000">
                                          <p:val>
                                            <p:strVal val="#ppt_x"/>
                                          </p:val>
                                        </p:tav>
                                      </p:tavLst>
                                    </p:anim>
                                    <p:anim calcmode="lin" valueType="num">
                                      <p:cBhvr additive="base">
                                        <p:cTn id="130" dur="500" fill="hold"/>
                                        <p:tgtEl>
                                          <p:spTgt spid="56"/>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250"/>
                                  </p:stCondLst>
                                  <p:childTnLst>
                                    <p:set>
                                      <p:cBhvr>
                                        <p:cTn id="132" dur="1" fill="hold">
                                          <p:stCondLst>
                                            <p:cond delay="0"/>
                                          </p:stCondLst>
                                        </p:cTn>
                                        <p:tgtEl>
                                          <p:spTgt spid="57"/>
                                        </p:tgtEl>
                                        <p:attrNameLst>
                                          <p:attrName>style.visibility</p:attrName>
                                        </p:attrNameLst>
                                      </p:cBhvr>
                                      <p:to>
                                        <p:strVal val="visible"/>
                                      </p:to>
                                    </p:set>
                                    <p:anim calcmode="lin" valueType="num">
                                      <p:cBhvr additive="base">
                                        <p:cTn id="133" dur="500" fill="hold"/>
                                        <p:tgtEl>
                                          <p:spTgt spid="57"/>
                                        </p:tgtEl>
                                        <p:attrNameLst>
                                          <p:attrName>ppt_x</p:attrName>
                                        </p:attrNameLst>
                                      </p:cBhvr>
                                      <p:tavLst>
                                        <p:tav tm="0">
                                          <p:val>
                                            <p:strVal val="#ppt_x"/>
                                          </p:val>
                                        </p:tav>
                                        <p:tav tm="100000">
                                          <p:val>
                                            <p:strVal val="#ppt_x"/>
                                          </p:val>
                                        </p:tav>
                                      </p:tavLst>
                                    </p:anim>
                                    <p:anim calcmode="lin" valueType="num">
                                      <p:cBhvr additive="base">
                                        <p:cTn id="13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70"/>
                                        </p:tgtEl>
                                        <p:attrNameLst>
                                          <p:attrName>style.visibility</p:attrName>
                                        </p:attrNameLst>
                                      </p:cBhvr>
                                      <p:to>
                                        <p:strVal val="visible"/>
                                      </p:to>
                                    </p:set>
                                    <p:animEffect transition="in" filter="fade">
                                      <p:cBhvr>
                                        <p:cTn id="139" dur="500"/>
                                        <p:tgtEl>
                                          <p:spTgt spid="170"/>
                                        </p:tgtEl>
                                      </p:cBhvr>
                                    </p:animEffect>
                                  </p:childTnLst>
                                </p:cTn>
                              </p:par>
                              <p:par>
                                <p:cTn id="140" presetID="2" presetClass="entr" presetSubtype="4" decel="100000" fill="hold" grpId="0" nodeType="withEffect">
                                  <p:stCondLst>
                                    <p:cond delay="130"/>
                                  </p:stCondLst>
                                  <p:childTnLst>
                                    <p:set>
                                      <p:cBhvr>
                                        <p:cTn id="141" dur="1" fill="hold">
                                          <p:stCondLst>
                                            <p:cond delay="0"/>
                                          </p:stCondLst>
                                        </p:cTn>
                                        <p:tgtEl>
                                          <p:spTgt spid="180"/>
                                        </p:tgtEl>
                                        <p:attrNameLst>
                                          <p:attrName>style.visibility</p:attrName>
                                        </p:attrNameLst>
                                      </p:cBhvr>
                                      <p:to>
                                        <p:strVal val="visible"/>
                                      </p:to>
                                    </p:set>
                                    <p:anim calcmode="lin" valueType="num">
                                      <p:cBhvr additive="base">
                                        <p:cTn id="142" dur="500" fill="hold"/>
                                        <p:tgtEl>
                                          <p:spTgt spid="180"/>
                                        </p:tgtEl>
                                        <p:attrNameLst>
                                          <p:attrName>ppt_x</p:attrName>
                                        </p:attrNameLst>
                                      </p:cBhvr>
                                      <p:tavLst>
                                        <p:tav tm="0">
                                          <p:val>
                                            <p:strVal val="#ppt_x"/>
                                          </p:val>
                                        </p:tav>
                                        <p:tav tm="100000">
                                          <p:val>
                                            <p:strVal val="#ppt_x"/>
                                          </p:val>
                                        </p:tav>
                                      </p:tavLst>
                                    </p:anim>
                                    <p:anim calcmode="lin" valueType="num">
                                      <p:cBhvr additive="base">
                                        <p:cTn id="143" dur="500" fill="hold"/>
                                        <p:tgtEl>
                                          <p:spTgt spid="180"/>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182"/>
                                        </p:tgtEl>
                                        <p:attrNameLst>
                                          <p:attrName>style.visibility</p:attrName>
                                        </p:attrNameLst>
                                      </p:cBhvr>
                                      <p:to>
                                        <p:strVal val="visible"/>
                                      </p:to>
                                    </p:set>
                                    <p:anim calcmode="lin" valueType="num">
                                      <p:cBhvr additive="base">
                                        <p:cTn id="146" dur="500" fill="hold"/>
                                        <p:tgtEl>
                                          <p:spTgt spid="182"/>
                                        </p:tgtEl>
                                        <p:attrNameLst>
                                          <p:attrName>ppt_x</p:attrName>
                                        </p:attrNameLst>
                                      </p:cBhvr>
                                      <p:tavLst>
                                        <p:tav tm="0">
                                          <p:val>
                                            <p:strVal val="#ppt_x"/>
                                          </p:val>
                                        </p:tav>
                                        <p:tav tm="100000">
                                          <p:val>
                                            <p:strVal val="#ppt_x"/>
                                          </p:val>
                                        </p:tav>
                                      </p:tavLst>
                                    </p:anim>
                                    <p:anim calcmode="lin" valueType="num">
                                      <p:cBhvr additive="base">
                                        <p:cTn id="14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63"/>
                                        </p:tgtEl>
                                        <p:attrNameLst>
                                          <p:attrName>style.visibility</p:attrName>
                                        </p:attrNameLst>
                                      </p:cBhvr>
                                      <p:to>
                                        <p:strVal val="visible"/>
                                      </p:to>
                                    </p:set>
                                    <p:animEffect transition="in" filter="fade">
                                      <p:cBhvr>
                                        <p:cTn id="152" dur="500"/>
                                        <p:tgtEl>
                                          <p:spTgt spid="63"/>
                                        </p:tgtEl>
                                      </p:cBhvr>
                                    </p:animEffect>
                                  </p:childTnLst>
                                </p:cTn>
                              </p:par>
                              <p:par>
                                <p:cTn id="153" presetID="10" presetClass="entr" presetSubtype="0" fill="hold" nodeType="withEffect">
                                  <p:stCondLst>
                                    <p:cond delay="380"/>
                                  </p:stCondLst>
                                  <p:childTnLst>
                                    <p:set>
                                      <p:cBhvr>
                                        <p:cTn id="154" dur="1" fill="hold">
                                          <p:stCondLst>
                                            <p:cond delay="0"/>
                                          </p:stCondLst>
                                        </p:cTn>
                                        <p:tgtEl>
                                          <p:spTgt spid="39"/>
                                        </p:tgtEl>
                                        <p:attrNameLst>
                                          <p:attrName>style.visibility</p:attrName>
                                        </p:attrNameLst>
                                      </p:cBhvr>
                                      <p:to>
                                        <p:strVal val="visible"/>
                                      </p:to>
                                    </p:set>
                                    <p:animEffect transition="in" filter="fade">
                                      <p:cBhvr>
                                        <p:cTn id="155" dur="500"/>
                                        <p:tgtEl>
                                          <p:spTgt spid="3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40"/>
                                        </p:tgtEl>
                                        <p:attrNameLst>
                                          <p:attrName>style.visibility</p:attrName>
                                        </p:attrNameLst>
                                      </p:cBhvr>
                                      <p:to>
                                        <p:strVal val="visible"/>
                                      </p:to>
                                    </p:set>
                                    <p:animEffect transition="in" filter="fade">
                                      <p:cBhvr>
                                        <p:cTn id="158" dur="500"/>
                                        <p:tgtEl>
                                          <p:spTgt spid="40"/>
                                        </p:tgtEl>
                                      </p:cBhvr>
                                    </p:animEffect>
                                  </p:childTnLst>
                                </p:cTn>
                              </p:par>
                              <p:par>
                                <p:cTn id="159" presetID="10" presetClass="entr" presetSubtype="0" fill="hold" nodeType="withEffect">
                                  <p:stCondLst>
                                    <p:cond delay="630"/>
                                  </p:stCondLst>
                                  <p:childTnLst>
                                    <p:set>
                                      <p:cBhvr>
                                        <p:cTn id="160" dur="1" fill="hold">
                                          <p:stCondLst>
                                            <p:cond delay="0"/>
                                          </p:stCondLst>
                                        </p:cTn>
                                        <p:tgtEl>
                                          <p:spTgt spid="49"/>
                                        </p:tgtEl>
                                        <p:attrNameLst>
                                          <p:attrName>style.visibility</p:attrName>
                                        </p:attrNameLst>
                                      </p:cBhvr>
                                      <p:to>
                                        <p:strVal val="visible"/>
                                      </p:to>
                                    </p:set>
                                    <p:animEffect transition="in" filter="fade">
                                      <p:cBhvr>
                                        <p:cTn id="161" dur="500"/>
                                        <p:tgtEl>
                                          <p:spTgt spid="49"/>
                                        </p:tgtEl>
                                      </p:cBhvr>
                                    </p:animEffect>
                                  </p:childTnLst>
                                </p:cTn>
                              </p:par>
                              <p:par>
                                <p:cTn id="162" presetID="10" presetClass="entr" presetSubtype="0" fill="hold" nodeType="withEffect">
                                  <p:stCondLst>
                                    <p:cond delay="750"/>
                                  </p:stCondLst>
                                  <p:childTnLst>
                                    <p:set>
                                      <p:cBhvr>
                                        <p:cTn id="163" dur="1" fill="hold">
                                          <p:stCondLst>
                                            <p:cond delay="0"/>
                                          </p:stCondLst>
                                        </p:cTn>
                                        <p:tgtEl>
                                          <p:spTgt spid="52"/>
                                        </p:tgtEl>
                                        <p:attrNameLst>
                                          <p:attrName>style.visibility</p:attrName>
                                        </p:attrNameLst>
                                      </p:cBhvr>
                                      <p:to>
                                        <p:strVal val="visible"/>
                                      </p:to>
                                    </p:set>
                                    <p:animEffect transition="in" filter="fade">
                                      <p:cBhvr>
                                        <p:cTn id="164" dur="500"/>
                                        <p:tgtEl>
                                          <p:spTgt spid="52"/>
                                        </p:tgtEl>
                                      </p:cBhvr>
                                    </p:animEffect>
                                  </p:childTnLst>
                                </p:cTn>
                              </p:par>
                              <p:par>
                                <p:cTn id="165" presetID="10" presetClass="entr" presetSubtype="0" fill="hold" nodeType="withEffect">
                                  <p:stCondLst>
                                    <p:cond delay="880"/>
                                  </p:stCondLst>
                                  <p:childTnLst>
                                    <p:set>
                                      <p:cBhvr>
                                        <p:cTn id="166" dur="1" fill="hold">
                                          <p:stCondLst>
                                            <p:cond delay="0"/>
                                          </p:stCondLst>
                                        </p:cTn>
                                        <p:tgtEl>
                                          <p:spTgt spid="53"/>
                                        </p:tgtEl>
                                        <p:attrNameLst>
                                          <p:attrName>style.visibility</p:attrName>
                                        </p:attrNameLst>
                                      </p:cBhvr>
                                      <p:to>
                                        <p:strVal val="visible"/>
                                      </p:to>
                                    </p:set>
                                    <p:animEffect transition="in" filter="fade">
                                      <p:cBhvr>
                                        <p:cTn id="167" dur="500"/>
                                        <p:tgtEl>
                                          <p:spTgt spid="53"/>
                                        </p:tgtEl>
                                      </p:cBhvr>
                                    </p:animEffect>
                                  </p:childTnLst>
                                </p:cTn>
                              </p:par>
                              <p:par>
                                <p:cTn id="168" presetID="10" presetClass="entr" presetSubtype="0" fill="hold" nodeType="withEffect">
                                  <p:stCondLst>
                                    <p:cond delay="1000"/>
                                  </p:stCondLst>
                                  <p:childTnLst>
                                    <p:set>
                                      <p:cBhvr>
                                        <p:cTn id="169" dur="1" fill="hold">
                                          <p:stCondLst>
                                            <p:cond delay="0"/>
                                          </p:stCondLst>
                                        </p:cTn>
                                        <p:tgtEl>
                                          <p:spTgt spid="54"/>
                                        </p:tgtEl>
                                        <p:attrNameLst>
                                          <p:attrName>style.visibility</p:attrName>
                                        </p:attrNameLst>
                                      </p:cBhvr>
                                      <p:to>
                                        <p:strVal val="visible"/>
                                      </p:to>
                                    </p:set>
                                    <p:animEffect transition="in" filter="fade">
                                      <p:cBhvr>
                                        <p:cTn id="170" dur="500"/>
                                        <p:tgtEl>
                                          <p:spTgt spid="54"/>
                                        </p:tgtEl>
                                      </p:cBhvr>
                                    </p:animEffect>
                                  </p:childTnLst>
                                </p:cTn>
                              </p:par>
                              <p:par>
                                <p:cTn id="171" presetID="22" presetClass="entr" presetSubtype="8" fill="hold" grpId="0" nodeType="withEffect">
                                  <p:stCondLst>
                                    <p:cond delay="50"/>
                                  </p:stCondLst>
                                  <p:childTnLst>
                                    <p:set>
                                      <p:cBhvr>
                                        <p:cTn id="172" dur="1" fill="hold">
                                          <p:stCondLst>
                                            <p:cond delay="0"/>
                                          </p:stCondLst>
                                        </p:cTn>
                                        <p:tgtEl>
                                          <p:spTgt spid="55"/>
                                        </p:tgtEl>
                                        <p:attrNameLst>
                                          <p:attrName>style.visibility</p:attrName>
                                        </p:attrNameLst>
                                      </p:cBhvr>
                                      <p:to>
                                        <p:strVal val="visible"/>
                                      </p:to>
                                    </p:set>
                                    <p:animEffect transition="in" filter="wipe(left)">
                                      <p:cBhvr>
                                        <p:cTn id="173" dur="2200"/>
                                        <p:tgtEl>
                                          <p:spTgt spid="55"/>
                                        </p:tgtEl>
                                      </p:cBhvr>
                                    </p:animEffect>
                                  </p:childTnLst>
                                </p:cTn>
                              </p:par>
                            </p:childTnLst>
                          </p:cTn>
                        </p:par>
                        <p:par>
                          <p:cTn id="174" fill="hold">
                            <p:stCondLst>
                              <p:cond delay="2250"/>
                            </p:stCondLst>
                            <p:childTnLst>
                              <p:par>
                                <p:cTn id="175" presetID="10" presetClass="entr" presetSubtype="0" fill="hold" grpId="0" nodeType="afterEffect">
                                  <p:stCondLst>
                                    <p:cond delay="0"/>
                                  </p:stCondLst>
                                  <p:childTnLst>
                                    <p:set>
                                      <p:cBhvr>
                                        <p:cTn id="176" dur="1" fill="hold">
                                          <p:stCondLst>
                                            <p:cond delay="0"/>
                                          </p:stCondLst>
                                        </p:cTn>
                                        <p:tgtEl>
                                          <p:spTgt spid="58"/>
                                        </p:tgtEl>
                                        <p:attrNameLst>
                                          <p:attrName>style.visibility</p:attrName>
                                        </p:attrNameLst>
                                      </p:cBhvr>
                                      <p:to>
                                        <p:strVal val="visible"/>
                                      </p:to>
                                    </p:set>
                                    <p:animEffect transition="in" filter="fade">
                                      <p:cBhvr>
                                        <p:cTn id="177" dur="500"/>
                                        <p:tgtEl>
                                          <p:spTgt spid="58"/>
                                        </p:tgtEl>
                                      </p:cBhvr>
                                    </p:animEffect>
                                  </p:childTnLst>
                                </p:cTn>
                              </p:par>
                            </p:childTnLst>
                          </p:cTn>
                        </p:par>
                        <p:par>
                          <p:cTn id="178" fill="hold">
                            <p:stCondLst>
                              <p:cond delay="2750"/>
                            </p:stCondLst>
                            <p:childTnLst>
                              <p:par>
                                <p:cTn id="179" presetID="10" presetClass="entr" presetSubtype="0" fill="hold" grpId="0" nodeType="afterEffect">
                                  <p:stCondLst>
                                    <p:cond delay="0"/>
                                  </p:stCondLst>
                                  <p:childTnLst>
                                    <p:set>
                                      <p:cBhvr>
                                        <p:cTn id="180" dur="1" fill="hold">
                                          <p:stCondLst>
                                            <p:cond delay="0"/>
                                          </p:stCondLst>
                                        </p:cTn>
                                        <p:tgtEl>
                                          <p:spTgt spid="59"/>
                                        </p:tgtEl>
                                        <p:attrNameLst>
                                          <p:attrName>style.visibility</p:attrName>
                                        </p:attrNameLst>
                                      </p:cBhvr>
                                      <p:to>
                                        <p:strVal val="visible"/>
                                      </p:to>
                                    </p:set>
                                    <p:animEffect transition="in" filter="fade">
                                      <p:cBhvr>
                                        <p:cTn id="18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P spid="131" grpId="0" animBg="1"/>
      <p:bldP spid="132" grpId="0" animBg="1"/>
      <p:bldP spid="133" grpId="0" animBg="1"/>
      <p:bldP spid="134" grpId="0" animBg="1"/>
      <p:bldP spid="135" grpId="0" animBg="1"/>
      <p:bldP spid="136" grpId="0" animBg="1"/>
      <p:bldP spid="44" grpId="0" animBg="1"/>
      <p:bldP spid="170" grpId="0"/>
      <p:bldP spid="180" grpId="0" animBg="1"/>
      <p:bldP spid="182" grpId="0" animBg="1"/>
      <p:bldP spid="154" grpId="0"/>
      <p:bldP spid="163" grpId="0" animBg="1"/>
      <p:bldP spid="164" grpId="0" animBg="1"/>
      <p:bldP spid="166" grpId="0" animBg="1"/>
      <p:bldP spid="167" grpId="0" animBg="1"/>
      <p:bldP spid="168" grpId="0" animBg="1"/>
      <p:bldP spid="77" grpId="0" animBg="1"/>
      <p:bldP spid="138" grpId="0"/>
      <p:bldP spid="147" grpId="0" animBg="1"/>
      <p:bldP spid="148" grpId="0" animBg="1"/>
      <p:bldP spid="149" grpId="0" animBg="1"/>
      <p:bldP spid="150" grpId="0" animBg="1"/>
      <p:bldP spid="151" grpId="0" animBg="1"/>
      <p:bldP spid="152" grpId="0" animBg="1"/>
      <p:bldP spid="71" grpId="0" animBg="1"/>
      <p:bldP spid="47" grpId="0"/>
      <p:bldP spid="48" grpId="0" animBg="1"/>
      <p:bldP spid="51" grpId="0" animBg="1"/>
      <p:bldP spid="56" grpId="0" animBg="1"/>
      <p:bldP spid="57" grpId="0" animBg="1"/>
      <p:bldP spid="55" grpId="0" animBg="1"/>
      <p:bldP spid="58" grpId="0" animBg="1"/>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cstate="print">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33849" y="2104550"/>
            <a:ext cx="1882128" cy="1882128"/>
          </a:xfrm>
          <a:prstGeom prst="rect">
            <a:avLst/>
          </a:prstGeom>
        </p:spPr>
      </p:pic>
      <p:sp>
        <p:nvSpPr>
          <p:cNvPr id="5" name="CS Text"/>
          <p:cNvSpPr txBox="1">
            <a:spLocks/>
          </p:cNvSpPr>
          <p:nvPr/>
        </p:nvSpPr>
        <p:spPr>
          <a:xfrm>
            <a:off x="2979994" y="4089517"/>
            <a:ext cx="2589837"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a:solidFill>
                  <a:schemeClr val="tx1">
                    <a:alpha val="99000"/>
                  </a:schemeClr>
                </a:solidFill>
              </a:rPr>
              <a:t>Cloud services</a:t>
            </a:r>
          </a:p>
        </p:txBody>
      </p:sp>
      <p:sp>
        <p:nvSpPr>
          <p:cNvPr id="7" name="Web Sites Text"/>
          <p:cNvSpPr txBox="1">
            <a:spLocks/>
          </p:cNvSpPr>
          <p:nvPr/>
        </p:nvSpPr>
        <p:spPr>
          <a:xfrm>
            <a:off x="373461" y="4080223"/>
            <a:ext cx="2674711"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a:solidFill>
                  <a:schemeClr val="tx1">
                    <a:alpha val="99000"/>
                  </a:schemeClr>
                </a:solidFill>
              </a:rPr>
              <a:t>Web sites </a:t>
            </a:r>
          </a:p>
        </p:txBody>
      </p:sp>
      <p:pic>
        <p:nvPicPr>
          <p:cNvPr id="8" name="Web Sites"/>
          <p:cNvPicPr>
            <a:picLocks noChangeAspect="1"/>
          </p:cNvPicPr>
          <p:nvPr/>
        </p:nvPicPr>
        <p:blipFill>
          <a:blip r:embed="rId5" cstate="print">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7295" y="2198095"/>
            <a:ext cx="1707045" cy="1707045"/>
          </a:xfrm>
          <a:prstGeom prst="rect">
            <a:avLst/>
          </a:prstGeom>
        </p:spPr>
      </p:pic>
      <p:grpSp>
        <p:nvGrpSpPr>
          <p:cNvPr id="4" name="Group 3"/>
          <p:cNvGrpSpPr/>
          <p:nvPr/>
        </p:nvGrpSpPr>
        <p:grpSpPr>
          <a:xfrm>
            <a:off x="9782976" y="2308316"/>
            <a:ext cx="1361350" cy="1474596"/>
            <a:chOff x="3323246" y="583595"/>
            <a:chExt cx="1647233" cy="1784262"/>
          </a:xfrm>
        </p:grpSpPr>
        <p:pic>
          <p:nvPicPr>
            <p:cNvPr id="3" name="Picture 2"/>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54000" contrast="-86000"/>
                      </a14:imgEffect>
                    </a14:imgLayer>
                  </a14:imgProps>
                </a:ext>
                <a:ext uri="{28A0092B-C50C-407E-A947-70E740481C1C}">
                  <a14:useLocalDpi xmlns:a14="http://schemas.microsoft.com/office/drawing/2010/main" val="0"/>
                </a:ext>
              </a:extLst>
            </a:blip>
            <a:srcRect/>
            <a:stretch/>
          </p:blipFill>
          <p:spPr>
            <a:xfrm>
              <a:off x="3323246" y="583595"/>
              <a:ext cx="1647233" cy="1784262"/>
            </a:xfrm>
            <a:prstGeom prst="rect">
              <a:avLst/>
            </a:prstGeom>
          </p:spPr>
        </p:pic>
        <p:pic>
          <p:nvPicPr>
            <p:cNvPr id="16" name="Virtual machines"/>
            <p:cNvPicPr>
              <a:picLocks noChangeAspect="1"/>
            </p:cNvPicPr>
            <p:nvPr/>
          </p:nvPicPr>
          <p:blipFill rotWithShape="1">
            <a:blip r:embed="rId9" cstate="print">
              <a:duotone>
                <a:prstClr val="black"/>
                <a:schemeClr val="tx1">
                  <a:lumMod val="50000"/>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3608639" y="1256688"/>
              <a:ext cx="1076446" cy="1111169"/>
            </a:xfrm>
            <a:prstGeom prst="rect">
              <a:avLst/>
            </a:prstGeom>
          </p:spPr>
        </p:pic>
      </p:grpSp>
      <p:sp>
        <p:nvSpPr>
          <p:cNvPr id="17" name="CS Text"/>
          <p:cNvSpPr txBox="1">
            <a:spLocks/>
          </p:cNvSpPr>
          <p:nvPr/>
        </p:nvSpPr>
        <p:spPr>
          <a:xfrm>
            <a:off x="8983919" y="4089517"/>
            <a:ext cx="2959465"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a:solidFill>
                  <a:schemeClr val="tx1">
                    <a:alpha val="99000"/>
                  </a:schemeClr>
                </a:solidFill>
              </a:rPr>
              <a:t>Mobile services</a:t>
            </a:r>
          </a:p>
        </p:txBody>
      </p:sp>
      <p:sp>
        <p:nvSpPr>
          <p:cNvPr id="18" name="Virtual machines text"/>
          <p:cNvSpPr txBox="1">
            <a:spLocks/>
          </p:cNvSpPr>
          <p:nvPr/>
        </p:nvSpPr>
        <p:spPr>
          <a:xfrm>
            <a:off x="5895877" y="4089517"/>
            <a:ext cx="2761996"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a:solidFill>
                  <a:schemeClr val="tx1">
                    <a:alpha val="99000"/>
                  </a:schemeClr>
                </a:solidFill>
              </a:rPr>
              <a:t>Virtual machines</a:t>
            </a:r>
          </a:p>
        </p:txBody>
      </p:sp>
      <p:pic>
        <p:nvPicPr>
          <p:cNvPr id="19" name="Virtual machines"/>
          <p:cNvPicPr>
            <a:picLocks noChangeAspect="1"/>
          </p:cNvPicPr>
          <p:nvPr/>
        </p:nvPicPr>
        <p:blipFill>
          <a:blip r:embed="rId11" cstate="print">
            <a:duotone>
              <a:prstClr val="black"/>
              <a:schemeClr val="tx1">
                <a:lumMod val="50000"/>
                <a:tint val="45000"/>
                <a:satMod val="400000"/>
              </a:scheme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23352" y="2279633"/>
            <a:ext cx="1707045" cy="1707045"/>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50"/>
                                        <p:tgtEl>
                                          <p:spTgt spid="1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a:solidFill>
                  <a:schemeClr val="tx1">
                    <a:alpha val="99000"/>
                  </a:schemeClr>
                </a:solidFill>
              </a:rPr>
              <a:t>Web sites </a:t>
            </a:r>
          </a:p>
        </p:txBody>
      </p:sp>
      <p:pic>
        <p:nvPicPr>
          <p:cNvPr id="2" name="Picture 1"/>
          <p:cNvPicPr>
            <a:picLocks noChangeAspect="1"/>
          </p:cNvPicPr>
          <p:nvPr/>
        </p:nvPicPr>
        <p:blipFill>
          <a:blip r:embed="rId3" cstate="print">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a:latin typeface="+mn-lt"/>
              </a:rPr>
              <a:t>Build with ASP.NET, Node.js or PHP</a:t>
            </a:r>
          </a:p>
          <a:p>
            <a:pPr marL="3175" indent="0">
              <a:lnSpc>
                <a:spcPct val="100000"/>
              </a:lnSpc>
              <a:buNone/>
            </a:pPr>
            <a:r>
              <a:rPr lang="en-US" sz="2400">
                <a:latin typeface="+mn-lt"/>
              </a:rPr>
              <a:t>Deploy in seconds with FTP, </a:t>
            </a:r>
            <a:r>
              <a:rPr lang="en-US" sz="2400" err="1">
                <a:latin typeface="+mn-lt"/>
              </a:rPr>
              <a:t>Git</a:t>
            </a:r>
            <a:r>
              <a:rPr lang="en-US" sz="2400">
                <a:latin typeface="+mn-lt"/>
              </a:rPr>
              <a:t> or TFS</a:t>
            </a:r>
          </a:p>
          <a:p>
            <a:pPr marL="3175" indent="0">
              <a:lnSpc>
                <a:spcPct val="100000"/>
              </a:lnSpc>
              <a:buNone/>
            </a:pPr>
            <a:r>
              <a:rPr lang="en-US" sz="240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duotone>
              <a:prstClr val="black"/>
              <a:schemeClr val="tx1">
                <a:lumMod val="50000"/>
                <a:tint val="45000"/>
                <a:satMod val="400000"/>
              </a:schemeClr>
            </a:duotone>
            <a:extLst>
              <a:ext uri="{28A0092B-C50C-407E-A947-70E740481C1C}">
                <a14:useLocalDpi xmlns:a14="http://schemas.microsoft.com/office/drawing/2010/main" val="0"/>
              </a:ext>
            </a:extLst>
          </a:blip>
          <a:stretch>
            <a:fillRect/>
          </a:stretch>
        </p:blipFill>
        <p:spPr>
          <a:xfrm>
            <a:off x="228601" y="868496"/>
            <a:ext cx="2756790" cy="2756073"/>
          </a:xfrm>
          <a:prstGeom prst="rect">
            <a:avLst/>
          </a:prstGeom>
          <a:effectLst>
            <a:outerShdw blurRad="50800" dist="50800" dir="5400000" algn="ctr" rotWithShape="0">
              <a:schemeClr val="bg1">
                <a:alpha val="13000"/>
              </a:schemeClr>
            </a:outerShdw>
          </a:effectLst>
        </p:spPr>
      </p:pic>
      <p:sp>
        <p:nvSpPr>
          <p:cNvPr id="12" name="Rectangle 11"/>
          <p:cNvSpPr/>
          <p:nvPr/>
        </p:nvSpPr>
        <p:spPr bwMode="auto">
          <a:xfrm>
            <a:off x="3133195" y="1457139"/>
            <a:ext cx="8513242" cy="994357"/>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16" tIns="0" rIns="121816"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65" spc="-100">
                <a:ln w="3175">
                  <a:noFill/>
                </a:ln>
                <a:gradFill>
                  <a:gsLst>
                    <a:gs pos="0">
                      <a:schemeClr val="tx1"/>
                    </a:gs>
                    <a:gs pos="100000">
                      <a:schemeClr val="tx1"/>
                    </a:gs>
                  </a:gsLst>
                  <a:lin ang="5400000" scaled="0"/>
                </a:gradFill>
                <a:latin typeface="Segoe UI" pitchFamily="34" charset="0"/>
                <a:ea typeface="Segoe UI" pitchFamily="34" charset="0"/>
                <a:cs typeface="Segoe UI" pitchFamily="34" charset="0"/>
              </a:rPr>
              <a:t>Windows Azure Web Sites</a:t>
            </a:r>
            <a:endParaRPr lang="en-US" altLang="zh-CN" sz="5465" spc="-100">
              <a:ln w="3175">
                <a:noFill/>
              </a:ln>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3133195" y="2400919"/>
            <a:ext cx="8513242" cy="53326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16" tIns="0" rIns="121816" bIns="0" numCol="1" rtlCol="0" anchor="t" anchorCtr="0" compatLnSpc="1">
            <a:prstTxWarp prst="textNoShape">
              <a:avLst/>
            </a:prstTxWarp>
          </a:bodyPr>
          <a:lstStyle/>
          <a:p>
            <a:pPr fontAlgn="base">
              <a:spcBef>
                <a:spcPct val="0"/>
              </a:spcBef>
              <a:spcAft>
                <a:spcPct val="0"/>
              </a:spcAft>
              <a:buClr>
                <a:srgbClr val="FFFF99"/>
              </a:buClr>
              <a:buSzPct val="120000"/>
              <a:defRPr/>
            </a:pPr>
            <a:r>
              <a:rPr lang="en-US" sz="3599" spc="-100">
                <a:ln w="3175">
                  <a:noFill/>
                </a:ln>
                <a:gradFill>
                  <a:gsLst>
                    <a:gs pos="0">
                      <a:schemeClr val="tx1"/>
                    </a:gs>
                    <a:gs pos="100000">
                      <a:schemeClr val="tx1"/>
                    </a:gs>
                  </a:gsLst>
                  <a:lin ang="5400000" scaled="0"/>
                </a:gradFill>
                <a:latin typeface="Segoe UI" pitchFamily="34" charset="0"/>
                <a:ea typeface="Segoe UI" pitchFamily="34" charset="0"/>
                <a:cs typeface="Segoe UI" pitchFamily="34" charset="0"/>
              </a:rPr>
              <a:t> powerful web sites in seconds</a:t>
            </a:r>
            <a:endParaRPr lang="en-US" altLang="zh-CN" sz="3599" spc="-100">
              <a:ln w="3175">
                <a:noFill/>
              </a:ln>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grpSp>
        <p:nvGrpSpPr>
          <p:cNvPr id="18" name="Group 17"/>
          <p:cNvGrpSpPr/>
          <p:nvPr/>
        </p:nvGrpSpPr>
        <p:grpSpPr>
          <a:xfrm>
            <a:off x="335543" y="4318825"/>
            <a:ext cx="3777669" cy="2364521"/>
            <a:chOff x="335543" y="3872726"/>
            <a:chExt cx="3777669" cy="2365137"/>
          </a:xfrm>
        </p:grpSpPr>
        <p:sp>
          <p:nvSpPr>
            <p:cNvPr id="2" name="Rectangle 1"/>
            <p:cNvSpPr/>
            <p:nvPr/>
          </p:nvSpPr>
          <p:spPr bwMode="auto">
            <a:xfrm>
              <a:off x="335543" y="3872727"/>
              <a:ext cx="3777669" cy="883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err="1">
                <a:gradFill>
                  <a:gsLst>
                    <a:gs pos="0">
                      <a:schemeClr val="tx1"/>
                    </a:gs>
                    <a:gs pos="100000">
                      <a:schemeClr val="tx1"/>
                    </a:gs>
                  </a:gsLst>
                  <a:lin ang="5400000" scaled="0"/>
                </a:gradFill>
              </a:endParaRPr>
            </a:p>
          </p:txBody>
        </p:sp>
        <p:sp>
          <p:nvSpPr>
            <p:cNvPr id="7" name="Rectangle 6"/>
            <p:cNvSpPr/>
            <p:nvPr/>
          </p:nvSpPr>
          <p:spPr bwMode="auto">
            <a:xfrm>
              <a:off x="335543" y="3872726"/>
              <a:ext cx="3777669" cy="9946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defTabSz="913878" fontAlgn="base">
                <a:spcBef>
                  <a:spcPct val="0"/>
                </a:spcBef>
                <a:spcAft>
                  <a:spcPct val="0"/>
                </a:spcAft>
              </a:pPr>
              <a:r>
                <a:rPr lang="en-US" sz="3599">
                  <a:gradFill>
                    <a:gsLst>
                      <a:gs pos="0">
                        <a:schemeClr val="tx1"/>
                      </a:gs>
                      <a:gs pos="100000">
                        <a:schemeClr val="tx1"/>
                      </a:gs>
                    </a:gsLst>
                    <a:lin ang="5400000" scaled="0"/>
                  </a:gradFill>
                </a:rPr>
                <a:t>start simple</a:t>
              </a:r>
              <a:endParaRPr lang="en-US" altLang="zh-CN" sz="3599">
                <a:gradFill>
                  <a:gsLst>
                    <a:gs pos="0">
                      <a:schemeClr val="tx1"/>
                    </a:gs>
                    <a:gs pos="100000">
                      <a:schemeClr val="tx1"/>
                    </a:gs>
                  </a:gsLst>
                  <a:lin ang="5400000" scaled="0"/>
                </a:gradFill>
              </a:endParaRPr>
            </a:p>
          </p:txBody>
        </p:sp>
        <p:sp>
          <p:nvSpPr>
            <p:cNvPr id="8" name="Rectangle 7"/>
            <p:cNvSpPr/>
            <p:nvPr/>
          </p:nvSpPr>
          <p:spPr bwMode="auto">
            <a:xfrm>
              <a:off x="335543" y="4811570"/>
              <a:ext cx="3572428" cy="1426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t" anchorCtr="0" compatLnSpc="1">
              <a:prstTxWarp prst="textNoShape">
                <a:avLst/>
              </a:prstTxWarp>
            </a:bodyPr>
            <a:lstStyle/>
            <a:p>
              <a:pPr defTabSz="913878" fontAlgn="base">
                <a:spcBef>
                  <a:spcPct val="0"/>
                </a:spcBef>
                <a:spcAft>
                  <a:spcPct val="0"/>
                </a:spcAft>
              </a:pPr>
              <a:r>
                <a:rPr lang="en-US" sz="2000">
                  <a:gradFill>
                    <a:gsLst>
                      <a:gs pos="0">
                        <a:schemeClr val="tx1"/>
                      </a:gs>
                      <a:gs pos="100000">
                        <a:schemeClr val="tx1"/>
                      </a:gs>
                    </a:gsLst>
                    <a:lin ang="5400000" scaled="0"/>
                  </a:gradFill>
                </a:rPr>
                <a:t>start free, scale up and out as you go, friction-free and without the headaches</a:t>
              </a:r>
              <a:endParaRPr lang="en-US" altLang="zh-CN" sz="2000">
                <a:gradFill>
                  <a:gsLst>
                    <a:gs pos="0">
                      <a:schemeClr val="tx1"/>
                    </a:gs>
                    <a:gs pos="100000">
                      <a:schemeClr val="tx1"/>
                    </a:gs>
                  </a:gsLst>
                  <a:lin ang="5400000" scaled="0"/>
                </a:gradFill>
              </a:endParaRPr>
            </a:p>
          </p:txBody>
        </p:sp>
      </p:grpSp>
      <p:grpSp>
        <p:nvGrpSpPr>
          <p:cNvPr id="19" name="Group 18"/>
          <p:cNvGrpSpPr/>
          <p:nvPr/>
        </p:nvGrpSpPr>
        <p:grpSpPr>
          <a:xfrm>
            <a:off x="4205578" y="4318820"/>
            <a:ext cx="3777669" cy="2370956"/>
            <a:chOff x="4205578" y="3872726"/>
            <a:chExt cx="3777669" cy="2371573"/>
          </a:xfrm>
        </p:grpSpPr>
        <p:sp>
          <p:nvSpPr>
            <p:cNvPr id="14" name="Rectangle 13"/>
            <p:cNvSpPr/>
            <p:nvPr/>
          </p:nvSpPr>
          <p:spPr bwMode="auto">
            <a:xfrm>
              <a:off x="4205578" y="3872726"/>
              <a:ext cx="3777669" cy="883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913878" fontAlgn="base">
                <a:spcBef>
                  <a:spcPct val="0"/>
                </a:spcBef>
                <a:spcAft>
                  <a:spcPct val="0"/>
                </a:spcAft>
              </a:pPr>
              <a:endParaRPr lang="en-US" sz="3199" err="1">
                <a:gradFill>
                  <a:gsLst>
                    <a:gs pos="0">
                      <a:schemeClr val="tx1"/>
                    </a:gs>
                    <a:gs pos="100000">
                      <a:schemeClr val="tx1"/>
                    </a:gs>
                  </a:gsLst>
                  <a:lin ang="5400000" scaled="0"/>
                </a:gradFill>
                <a:ea typeface="Segoe UI" pitchFamily="34" charset="0"/>
                <a:cs typeface="Segoe UI" pitchFamily="34" charset="0"/>
              </a:endParaRPr>
            </a:p>
          </p:txBody>
        </p:sp>
        <p:sp>
          <p:nvSpPr>
            <p:cNvPr id="9" name="Rectangle 8"/>
            <p:cNvSpPr/>
            <p:nvPr/>
          </p:nvSpPr>
          <p:spPr bwMode="auto">
            <a:xfrm>
              <a:off x="4205578" y="3872726"/>
              <a:ext cx="3777669"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22" tIns="0" rIns="162422" bIns="0" numCol="1" rtlCol="0" anchor="ctr" anchorCtr="0" compatLnSpc="1">
              <a:prstTxWarp prst="textNoShape">
                <a:avLst/>
              </a:prstTxWarp>
            </a:bodyPr>
            <a:lstStyle/>
            <a:p>
              <a:pPr defTabSz="913878" fontAlgn="base">
                <a:spcBef>
                  <a:spcPct val="0"/>
                </a:spcBef>
                <a:spcAft>
                  <a:spcPct val="0"/>
                </a:spcAft>
                <a:buClr>
                  <a:srgbClr val="FFFF99"/>
                </a:buClr>
                <a:buSzPct val="120000"/>
                <a:defRPr/>
              </a:pPr>
              <a:r>
                <a:rPr lang="en-US" sz="3599">
                  <a:gradFill>
                    <a:gsLst>
                      <a:gs pos="0">
                        <a:schemeClr val="tx1"/>
                      </a:gs>
                      <a:gs pos="100000">
                        <a:schemeClr val="tx1"/>
                      </a:gs>
                    </a:gsLst>
                    <a:lin ang="5400000" scaled="0"/>
                  </a:gradFill>
                </a:rPr>
                <a:t>code smart</a:t>
              </a:r>
              <a:endParaRPr lang="en-US" altLang="zh-CN" sz="3599">
                <a:gradFill>
                  <a:gsLst>
                    <a:gs pos="0">
                      <a:schemeClr val="tx1"/>
                    </a:gs>
                    <a:gs pos="100000">
                      <a:schemeClr val="tx1"/>
                    </a:gs>
                  </a:gsLst>
                  <a:lin ang="5400000" scaled="0"/>
                </a:gradFill>
              </a:endParaRPr>
            </a:p>
          </p:txBody>
        </p:sp>
        <p:sp>
          <p:nvSpPr>
            <p:cNvPr id="11" name="Rectangle 10"/>
            <p:cNvSpPr/>
            <p:nvPr/>
          </p:nvSpPr>
          <p:spPr bwMode="auto">
            <a:xfrm>
              <a:off x="4205578" y="4818006"/>
              <a:ext cx="3621251" cy="142629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22" tIns="0" rIns="162422" bIns="0" numCol="1" rtlCol="0" anchor="t" anchorCtr="0" compatLnSpc="1">
              <a:prstTxWarp prst="textNoShape">
                <a:avLst/>
              </a:prstTxWarp>
            </a:bodyPr>
            <a:lstStyle/>
            <a:p>
              <a:pPr defTabSz="913878" fontAlgn="base">
                <a:spcBef>
                  <a:spcPct val="0"/>
                </a:spcBef>
                <a:spcAft>
                  <a:spcPct val="0"/>
                </a:spcAft>
                <a:buClr>
                  <a:srgbClr val="FFFF99"/>
                </a:buClr>
                <a:buSzPct val="120000"/>
                <a:defRPr/>
              </a:pPr>
              <a:r>
                <a:rPr lang="en-US" sz="2000">
                  <a:gradFill>
                    <a:gsLst>
                      <a:gs pos="0">
                        <a:schemeClr val="tx1"/>
                      </a:gs>
                      <a:gs pos="100000">
                        <a:schemeClr val="tx1"/>
                      </a:gs>
                    </a:gsLst>
                    <a:lin ang="5400000" scaled="0"/>
                  </a:gradFill>
                </a:rPr>
                <a:t>with classic asp, asp.net, </a:t>
              </a:r>
              <a:r>
                <a:rPr lang="en-US" sz="2000" err="1">
                  <a:gradFill>
                    <a:gsLst>
                      <a:gs pos="0">
                        <a:schemeClr val="tx1"/>
                      </a:gs>
                      <a:gs pos="100000">
                        <a:schemeClr val="tx1"/>
                      </a:gs>
                    </a:gsLst>
                    <a:lin ang="5400000" scaled="0"/>
                  </a:gradFill>
                </a:rPr>
                <a:t>php</a:t>
              </a:r>
              <a:r>
                <a:rPr lang="en-US" sz="2000">
                  <a:gradFill>
                    <a:gsLst>
                      <a:gs pos="0">
                        <a:schemeClr val="tx1"/>
                      </a:gs>
                      <a:gs pos="100000">
                        <a:schemeClr val="tx1"/>
                      </a:gs>
                    </a:gsLst>
                    <a:lin ang="5400000" scaled="0"/>
                  </a:gradFill>
                </a:rPr>
                <a:t> or node.js, develop on Windows, OSX or Linux</a:t>
              </a:r>
              <a:endParaRPr lang="en-US" altLang="zh-CN" sz="2000">
                <a:gradFill>
                  <a:gsLst>
                    <a:gs pos="0">
                      <a:schemeClr val="tx1"/>
                    </a:gs>
                    <a:gs pos="100000">
                      <a:schemeClr val="tx1"/>
                    </a:gs>
                  </a:gsLst>
                  <a:lin ang="5400000" scaled="0"/>
                </a:gradFill>
              </a:endParaRPr>
            </a:p>
          </p:txBody>
        </p:sp>
      </p:grpSp>
      <p:grpSp>
        <p:nvGrpSpPr>
          <p:cNvPr id="20" name="Group 19"/>
          <p:cNvGrpSpPr/>
          <p:nvPr/>
        </p:nvGrpSpPr>
        <p:grpSpPr>
          <a:xfrm>
            <a:off x="8075613" y="4318825"/>
            <a:ext cx="3855130" cy="2375404"/>
            <a:chOff x="8075613" y="3872726"/>
            <a:chExt cx="3855130" cy="2376022"/>
          </a:xfrm>
        </p:grpSpPr>
        <p:sp>
          <p:nvSpPr>
            <p:cNvPr id="15" name="Rectangle 14"/>
            <p:cNvSpPr/>
            <p:nvPr/>
          </p:nvSpPr>
          <p:spPr bwMode="auto">
            <a:xfrm>
              <a:off x="8075613" y="3872726"/>
              <a:ext cx="3777669" cy="883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913878" fontAlgn="base">
                <a:spcBef>
                  <a:spcPct val="0"/>
                </a:spcBef>
                <a:spcAft>
                  <a:spcPct val="0"/>
                </a:spcAft>
              </a:pPr>
              <a:endParaRPr lang="en-US" sz="3199" err="1">
                <a:gradFill>
                  <a:gsLst>
                    <a:gs pos="0">
                      <a:schemeClr val="tx1"/>
                    </a:gs>
                    <a:gs pos="100000">
                      <a:schemeClr val="tx1"/>
                    </a:gs>
                  </a:gsLst>
                  <a:lin ang="5400000" scaled="0"/>
                </a:gradFill>
                <a:ea typeface="Segoe UI" pitchFamily="34" charset="0"/>
                <a:cs typeface="Segoe UI" pitchFamily="34" charset="0"/>
              </a:endParaRPr>
            </a:p>
          </p:txBody>
        </p:sp>
        <p:sp>
          <p:nvSpPr>
            <p:cNvPr id="10" name="Rectangle 9"/>
            <p:cNvSpPr/>
            <p:nvPr/>
          </p:nvSpPr>
          <p:spPr bwMode="auto">
            <a:xfrm>
              <a:off x="8075613" y="3872726"/>
              <a:ext cx="3777669"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22" tIns="0" rIns="162422" bIns="0" numCol="1" rtlCol="0" anchor="ctr" anchorCtr="0" compatLnSpc="1">
              <a:prstTxWarp prst="textNoShape">
                <a:avLst/>
              </a:prstTxWarp>
            </a:bodyPr>
            <a:lstStyle/>
            <a:p>
              <a:pPr defTabSz="913878" fontAlgn="base">
                <a:spcBef>
                  <a:spcPct val="0"/>
                </a:spcBef>
                <a:spcAft>
                  <a:spcPct val="0"/>
                </a:spcAft>
                <a:buClr>
                  <a:srgbClr val="FFFF99"/>
                </a:buClr>
                <a:buSzPct val="120000"/>
                <a:defRPr/>
              </a:pPr>
              <a:r>
                <a:rPr lang="en-US" sz="3599">
                  <a:gradFill>
                    <a:gsLst>
                      <a:gs pos="0">
                        <a:schemeClr val="tx1"/>
                      </a:gs>
                      <a:gs pos="100000">
                        <a:schemeClr val="tx1"/>
                      </a:gs>
                    </a:gsLst>
                    <a:lin ang="5400000" scaled="0"/>
                  </a:gradFill>
                </a:rPr>
                <a:t>go live</a:t>
              </a:r>
              <a:endParaRPr lang="en-US" altLang="zh-CN" sz="3599">
                <a:gradFill>
                  <a:gsLst>
                    <a:gs pos="0">
                      <a:schemeClr val="tx1"/>
                    </a:gs>
                    <a:gs pos="100000">
                      <a:schemeClr val="tx1"/>
                    </a:gs>
                  </a:gsLst>
                  <a:lin ang="5400000" scaled="0"/>
                </a:gradFill>
              </a:endParaRPr>
            </a:p>
          </p:txBody>
        </p:sp>
        <p:sp>
          <p:nvSpPr>
            <p:cNvPr id="16" name="Rectangle 15"/>
            <p:cNvSpPr/>
            <p:nvPr/>
          </p:nvSpPr>
          <p:spPr bwMode="auto">
            <a:xfrm>
              <a:off x="8075613" y="4822455"/>
              <a:ext cx="3855130" cy="142629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22" tIns="0" rIns="162422" bIns="0" numCol="1" rtlCol="0" anchor="t" anchorCtr="0" compatLnSpc="1">
              <a:prstTxWarp prst="textNoShape">
                <a:avLst/>
              </a:prstTxWarp>
            </a:bodyPr>
            <a:lstStyle/>
            <a:p>
              <a:pPr fontAlgn="base">
                <a:spcBef>
                  <a:spcPct val="0"/>
                </a:spcBef>
                <a:spcAft>
                  <a:spcPct val="0"/>
                </a:spcAft>
                <a:buClr>
                  <a:srgbClr val="FFFF99"/>
                </a:buClr>
                <a:buSzPct val="120000"/>
                <a:defRPr/>
              </a:pPr>
              <a:r>
                <a:rPr lang="en-US" sz="2000">
                  <a:gradFill>
                    <a:gsLst>
                      <a:gs pos="0">
                        <a:schemeClr val="tx1"/>
                      </a:gs>
                      <a:gs pos="100000">
                        <a:schemeClr val="tx1"/>
                      </a:gs>
                    </a:gsLst>
                    <a:lin ang="5400000" scaled="0"/>
                  </a:gradFill>
                </a:rPr>
                <a:t>deploy live in seconds, easily monitor performance, rapidly diagnose and fix issues</a:t>
              </a:r>
              <a:endParaRPr lang="en-US" altLang="zh-CN" sz="2000">
                <a:gradFill>
                  <a:gsLst>
                    <a:gs pos="0">
                      <a:schemeClr val="tx1"/>
                    </a:gs>
                    <a:gs pos="100000">
                      <a:schemeClr val="tx1"/>
                    </a:gs>
                  </a:gsLst>
                  <a:lin ang="5400000" scaled="0"/>
                </a:gradFill>
              </a:endParaRPr>
            </a:p>
          </p:txBody>
        </p:sp>
      </p:grpSp>
    </p:spTree>
    <p:extLst>
      <p:ext uri="{BB962C8B-B14F-4D97-AF65-F5344CB8AC3E}">
        <p14:creationId xmlns:p14="http://schemas.microsoft.com/office/powerpoint/2010/main" val="573420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Supported Web Frameworks</a:t>
            </a:r>
          </a:p>
        </p:txBody>
      </p:sp>
      <p:grpSp>
        <p:nvGrpSpPr>
          <p:cNvPr id="22" name="Group 21"/>
          <p:cNvGrpSpPr/>
          <p:nvPr/>
        </p:nvGrpSpPr>
        <p:grpSpPr>
          <a:xfrm>
            <a:off x="2895522" y="2742681"/>
            <a:ext cx="1953630" cy="1656233"/>
            <a:chOff x="630873" y="3001265"/>
            <a:chExt cx="2363891" cy="2004564"/>
          </a:xfrm>
        </p:grpSpPr>
        <p:sp>
          <p:nvSpPr>
            <p:cNvPr id="8" name="Rectangle 7"/>
            <p:cNvSpPr/>
            <p:nvPr/>
          </p:nvSpPr>
          <p:spPr bwMode="auto">
            <a:xfrm>
              <a:off x="702946" y="3106738"/>
              <a:ext cx="2219746" cy="150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777" tIns="121888" rIns="121883" bIns="121888" numCol="1" rtlCol="0" anchor="b" anchorCtr="0" compatLnSpc="1">
              <a:prstTxWarp prst="textNoShape">
                <a:avLst/>
              </a:prstTxWarp>
            </a:bodyPr>
            <a:lstStyle/>
            <a:p>
              <a:pPr defTabSz="913954" fontAlgn="base">
                <a:spcBef>
                  <a:spcPct val="0"/>
                </a:spcBef>
                <a:spcAft>
                  <a:spcPct val="0"/>
                </a:spcAft>
              </a:pPr>
              <a:endParaRPr lang="en-US" sz="3199">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5016" y="3300124"/>
              <a:ext cx="1115596" cy="1064584"/>
            </a:xfrm>
            <a:prstGeom prst="rect">
              <a:avLst/>
            </a:prstGeom>
          </p:spPr>
        </p:pic>
        <p:sp>
          <p:nvSpPr>
            <p:cNvPr id="18" name="Freeform 88"/>
            <p:cNvSpPr>
              <a:spLocks noEditPoints="1"/>
            </p:cNvSpPr>
            <p:nvPr/>
          </p:nvSpPr>
          <p:spPr bwMode="black">
            <a:xfrm>
              <a:off x="630873"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883" tIns="60941" rIns="121883" bIns="60941" numCol="1" rtlCol="0" anchor="ctr" anchorCtr="0" compatLnSpc="1">
              <a:prstTxWarp prst="textNoShape">
                <a:avLst/>
              </a:prstTxWarp>
            </a:bodyPr>
            <a:lstStyle/>
            <a:p>
              <a:pPr defTabSz="740623"/>
              <a:endParaRPr lang="en-US" sz="1866" spc="-123">
                <a:solidFill>
                  <a:srgbClr val="FFFFFF">
                    <a:lumMod val="50000"/>
                  </a:srgbClr>
                </a:solidFill>
                <a:latin typeface="Segoe Light" pitchFamily="34" charset="0"/>
              </a:endParaRPr>
            </a:p>
          </p:txBody>
        </p:sp>
      </p:grpSp>
      <p:grpSp>
        <p:nvGrpSpPr>
          <p:cNvPr id="23" name="Group 22"/>
          <p:cNvGrpSpPr/>
          <p:nvPr/>
        </p:nvGrpSpPr>
        <p:grpSpPr>
          <a:xfrm>
            <a:off x="7063903" y="2756910"/>
            <a:ext cx="1953630" cy="1656233"/>
            <a:chOff x="3466112" y="3001265"/>
            <a:chExt cx="2363891" cy="2004564"/>
          </a:xfrm>
        </p:grpSpPr>
        <p:sp>
          <p:nvSpPr>
            <p:cNvPr id="7" name="Rectangle 6"/>
            <p:cNvSpPr/>
            <p:nvPr/>
          </p:nvSpPr>
          <p:spPr bwMode="auto">
            <a:xfrm>
              <a:off x="3538186" y="3106738"/>
              <a:ext cx="2219746" cy="15037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777" tIns="121888" rIns="121883" bIns="121888" numCol="1" rtlCol="0" anchor="b" anchorCtr="0" compatLnSpc="1">
              <a:prstTxWarp prst="textNoShape">
                <a:avLst/>
              </a:prstTxWarp>
            </a:bodyPr>
            <a:lstStyle/>
            <a:p>
              <a:pPr defTabSz="913954" fontAlgn="base">
                <a:spcBef>
                  <a:spcPct val="0"/>
                </a:spcBef>
                <a:spcAft>
                  <a:spcPct val="0"/>
                </a:spcAft>
              </a:pPr>
              <a:endParaRPr lang="en-US" sz="3199">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8236" y="3626231"/>
              <a:ext cx="1730250" cy="412370"/>
            </a:xfrm>
            <a:prstGeom prst="rect">
              <a:avLst/>
            </a:prstGeom>
          </p:spPr>
        </p:pic>
        <p:sp>
          <p:nvSpPr>
            <p:cNvPr id="19" name="Freeform 88"/>
            <p:cNvSpPr>
              <a:spLocks noEditPoints="1"/>
            </p:cNvSpPr>
            <p:nvPr/>
          </p:nvSpPr>
          <p:spPr bwMode="black">
            <a:xfrm>
              <a:off x="346611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883" tIns="60941" rIns="121883" bIns="60941" numCol="1" rtlCol="0" anchor="ctr" anchorCtr="0" compatLnSpc="1">
              <a:prstTxWarp prst="textNoShape">
                <a:avLst/>
              </a:prstTxWarp>
            </a:bodyPr>
            <a:lstStyle/>
            <a:p>
              <a:pPr defTabSz="740623"/>
              <a:endParaRPr lang="en-US" sz="1866" spc="-123">
                <a:solidFill>
                  <a:srgbClr val="FFFFFF">
                    <a:lumMod val="50000"/>
                  </a:srgbClr>
                </a:solidFill>
                <a:latin typeface="Segoe Light" pitchFamily="34" charset="0"/>
              </a:endParaRPr>
            </a:p>
          </p:txBody>
        </p:sp>
      </p:grpSp>
      <p:grpSp>
        <p:nvGrpSpPr>
          <p:cNvPr id="24" name="Group 23"/>
          <p:cNvGrpSpPr/>
          <p:nvPr/>
        </p:nvGrpSpPr>
        <p:grpSpPr>
          <a:xfrm>
            <a:off x="4979713" y="2742681"/>
            <a:ext cx="1953630" cy="1656233"/>
            <a:chOff x="6301352" y="3001265"/>
            <a:chExt cx="2363891" cy="2004564"/>
          </a:xfrm>
        </p:grpSpPr>
        <p:sp>
          <p:nvSpPr>
            <p:cNvPr id="5" name="Rectangle 4"/>
            <p:cNvSpPr/>
            <p:nvPr/>
          </p:nvSpPr>
          <p:spPr bwMode="auto">
            <a:xfrm>
              <a:off x="6373426" y="3106738"/>
              <a:ext cx="2219746" cy="150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777" tIns="121888" rIns="121883" bIns="121888" numCol="1" rtlCol="0" anchor="b" anchorCtr="0" compatLnSpc="1">
              <a:prstTxWarp prst="textNoShape">
                <a:avLst/>
              </a:prstTxWarp>
            </a:bodyPr>
            <a:lstStyle/>
            <a:p>
              <a:pPr defTabSz="913954" fontAlgn="base">
                <a:spcBef>
                  <a:spcPct val="0"/>
                </a:spcBef>
                <a:spcAft>
                  <a:spcPct val="0"/>
                </a:spcAft>
              </a:pPr>
              <a:endParaRPr lang="en-US" sz="3199">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1900" y="3500034"/>
              <a:ext cx="1362798" cy="717170"/>
            </a:xfrm>
            <a:prstGeom prst="rect">
              <a:avLst/>
            </a:prstGeom>
          </p:spPr>
        </p:pic>
        <p:sp>
          <p:nvSpPr>
            <p:cNvPr id="20" name="Freeform 88"/>
            <p:cNvSpPr>
              <a:spLocks noEditPoints="1"/>
            </p:cNvSpPr>
            <p:nvPr/>
          </p:nvSpPr>
          <p:spPr bwMode="black">
            <a:xfrm>
              <a:off x="630135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883" tIns="60941" rIns="121883" bIns="60941" numCol="1" rtlCol="0" anchor="ctr" anchorCtr="0" compatLnSpc="1">
              <a:prstTxWarp prst="textNoShape">
                <a:avLst/>
              </a:prstTxWarp>
            </a:bodyPr>
            <a:lstStyle/>
            <a:p>
              <a:pPr defTabSz="740623"/>
              <a:endParaRPr lang="en-US" sz="1866" spc="-123">
                <a:solidFill>
                  <a:srgbClr val="FFFFFF">
                    <a:lumMod val="50000"/>
                  </a:srgbClr>
                </a:solidFill>
                <a:latin typeface="Segoe Light" pitchFamily="34" charset="0"/>
              </a:endParaRPr>
            </a:p>
          </p:txBody>
        </p:sp>
      </p:grpSp>
      <p:grpSp>
        <p:nvGrpSpPr>
          <p:cNvPr id="25" name="Group 24"/>
          <p:cNvGrpSpPr/>
          <p:nvPr/>
        </p:nvGrpSpPr>
        <p:grpSpPr>
          <a:xfrm>
            <a:off x="811332" y="2742681"/>
            <a:ext cx="1953630" cy="1656233"/>
            <a:chOff x="9136594" y="3001265"/>
            <a:chExt cx="2363891" cy="2004564"/>
          </a:xfrm>
        </p:grpSpPr>
        <p:sp>
          <p:nvSpPr>
            <p:cNvPr id="6" name="Rectangle 5"/>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777" tIns="121888" rIns="121883" bIns="121888" numCol="1" rtlCol="0" anchor="b" anchorCtr="0" compatLnSpc="1">
              <a:prstTxWarp prst="textNoShape">
                <a:avLst/>
              </a:prstTxWarp>
            </a:bodyPr>
            <a:lstStyle/>
            <a:p>
              <a:pPr algn="r" defTabSz="913954" fontAlgn="base">
                <a:spcBef>
                  <a:spcPct val="0"/>
                </a:spcBef>
                <a:spcAft>
                  <a:spcPct val="0"/>
                </a:spcAft>
              </a:pPr>
              <a:endParaRPr lang="en-US" sz="1866">
                <a:gradFill>
                  <a:gsLst>
                    <a:gs pos="0">
                      <a:srgbClr val="FFFFFF"/>
                    </a:gs>
                    <a:gs pos="100000">
                      <a:srgbClr val="FFFFFF"/>
                    </a:gs>
                  </a:gsLst>
                  <a:lin ang="5400000" scaled="0"/>
                </a:gradFill>
              </a:endParaRPr>
            </a:p>
          </p:txBody>
        </p:sp>
        <p:sp>
          <p:nvSpPr>
            <p:cNvPr id="21"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883" tIns="60941" rIns="121883" bIns="60941" numCol="1" rtlCol="0" anchor="ctr" anchorCtr="0" compatLnSpc="1">
              <a:prstTxWarp prst="textNoShape">
                <a:avLst/>
              </a:prstTxWarp>
            </a:bodyPr>
            <a:lstStyle/>
            <a:p>
              <a:pPr algn="r" defTabSz="740623"/>
              <a:endParaRPr lang="en-US" sz="1866" spc="-123">
                <a:solidFill>
                  <a:srgbClr val="FFFFFF">
                    <a:lumMod val="50000"/>
                  </a:srgbClr>
                </a:solidFill>
                <a:latin typeface="Segoe Light" pitchFamily="34" charset="0"/>
              </a:endParaRPr>
            </a:p>
          </p:txBody>
        </p:sp>
      </p:grpSp>
      <p:pic>
        <p:nvPicPr>
          <p:cNvPr id="9218" name="Picture 2" descr="http://www.webwiz.co.uk/kb/asp-tutorials/images/classic-as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5551" y="3240544"/>
            <a:ext cx="910799" cy="3707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75467" y="5388312"/>
            <a:ext cx="3426258" cy="492314"/>
          </a:xfrm>
          <a:prstGeom prst="rect">
            <a:avLst/>
          </a:prstGeom>
          <a:noFill/>
        </p:spPr>
        <p:txBody>
          <a:bodyPr wrap="none" lIns="0" tIns="0" rIns="0" bIns="0" rtlCol="0">
            <a:spAutoFit/>
          </a:bodyPr>
          <a:lstStyle/>
          <a:p>
            <a:pPr algn="r" defTabSz="914218"/>
            <a:r>
              <a:rPr lang="en-US" sz="3199" spc="-71">
                <a:gradFill>
                  <a:gsLst>
                    <a:gs pos="2917">
                      <a:srgbClr val="5F5F5F"/>
                    </a:gs>
                    <a:gs pos="30000">
                      <a:srgbClr val="5F5F5F"/>
                    </a:gs>
                  </a:gsLst>
                  <a:lin ang="5400000" scaled="0"/>
                </a:gradFill>
              </a:rPr>
              <a:t>..more coming soon</a:t>
            </a:r>
          </a:p>
        </p:txBody>
      </p:sp>
      <p:grpSp>
        <p:nvGrpSpPr>
          <p:cNvPr id="9" name="Group 8"/>
          <p:cNvGrpSpPr/>
          <p:nvPr/>
        </p:nvGrpSpPr>
        <p:grpSpPr>
          <a:xfrm>
            <a:off x="9148094" y="2756910"/>
            <a:ext cx="1953630" cy="1656233"/>
            <a:chOff x="9046630" y="1915360"/>
            <a:chExt cx="1773380" cy="1503423"/>
          </a:xfrm>
        </p:grpSpPr>
        <p:sp>
          <p:nvSpPr>
            <p:cNvPr id="27" name="Rectangle 26"/>
            <p:cNvSpPr/>
            <p:nvPr/>
          </p:nvSpPr>
          <p:spPr bwMode="auto">
            <a:xfrm>
              <a:off x="9100700" y="1994465"/>
              <a:ext cx="1665243" cy="11278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777" tIns="121888" rIns="121883" bIns="121888" numCol="1" rtlCol="0" anchor="b" anchorCtr="0" compatLnSpc="1">
              <a:prstTxWarp prst="textNoShape">
                <a:avLst/>
              </a:prstTxWarp>
            </a:bodyPr>
            <a:lstStyle/>
            <a:p>
              <a:pPr defTabSz="913954" fontAlgn="base">
                <a:spcBef>
                  <a:spcPct val="0"/>
                </a:spcBef>
                <a:spcAft>
                  <a:spcPct val="0"/>
                </a:spcAft>
              </a:pPr>
              <a:endParaRPr lang="en-US" sz="3199">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094" y="2285280"/>
              <a:ext cx="1682501" cy="568299"/>
            </a:xfrm>
            <a:prstGeom prst="rect">
              <a:avLst/>
            </a:prstGeom>
          </p:spPr>
        </p:pic>
        <p:sp>
          <p:nvSpPr>
            <p:cNvPr id="29" name="Freeform 88"/>
            <p:cNvSpPr>
              <a:spLocks noEditPoints="1"/>
            </p:cNvSpPr>
            <p:nvPr/>
          </p:nvSpPr>
          <p:spPr bwMode="black">
            <a:xfrm>
              <a:off x="9046630" y="1915360"/>
              <a:ext cx="1773380" cy="1503423"/>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883" tIns="60941" rIns="121883" bIns="60941" numCol="1" rtlCol="0" anchor="ctr" anchorCtr="0" compatLnSpc="1">
              <a:prstTxWarp prst="textNoShape">
                <a:avLst/>
              </a:prstTxWarp>
            </a:bodyPr>
            <a:lstStyle/>
            <a:p>
              <a:pPr defTabSz="740623"/>
              <a:endParaRPr lang="en-US" sz="1866" spc="-123">
                <a:solidFill>
                  <a:srgbClr val="FFFFFF">
                    <a:lumMod val="50000"/>
                  </a:srgbClr>
                </a:solidFill>
                <a:latin typeface="Segoe Light" pitchFamily="34" charset="0"/>
              </a:endParaRPr>
            </a:p>
          </p:txBody>
        </p:sp>
      </p:grpSp>
    </p:spTree>
    <p:extLst>
      <p:ext uri="{BB962C8B-B14F-4D97-AF65-F5344CB8AC3E}">
        <p14:creationId xmlns:p14="http://schemas.microsoft.com/office/powerpoint/2010/main" val="535179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2500"/>
                            </p:stCondLst>
                            <p:childTnLst>
                              <p:par>
                                <p:cTn id="28" presetID="1"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486"/>
            <a:ext cx="9415016" cy="210428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0" rIns="91412" bIns="91416" numCol="1" rtlCol="0" anchor="b" anchorCtr="0" compatLnSpc="1">
            <a:prstTxWarp prst="textNoShape">
              <a:avLst/>
            </a:prstTxWarp>
          </a:bodyPr>
          <a:lstStyle/>
          <a:p>
            <a:pPr defTabSz="913878" fontAlgn="base">
              <a:spcBef>
                <a:spcPct val="0"/>
              </a:spcBef>
              <a:spcAft>
                <a:spcPct val="0"/>
              </a:spcAft>
            </a:pPr>
            <a:endParaRPr lang="en-US" sz="2266">
              <a:solidFill>
                <a:srgbClr val="00AEEF">
                  <a:alpha val="99000"/>
                </a:srgbClr>
              </a:solidFill>
            </a:endParaRPr>
          </a:p>
        </p:txBody>
      </p:sp>
      <p:sp>
        <p:nvSpPr>
          <p:cNvPr id="2" name="Title 1"/>
          <p:cNvSpPr>
            <a:spLocks noGrp="1"/>
          </p:cNvSpPr>
          <p:nvPr>
            <p:ph type="title"/>
          </p:nvPr>
        </p:nvSpPr>
        <p:spPr>
          <a:xfrm>
            <a:off x="978694" y="3258200"/>
            <a:ext cx="10237787" cy="747897"/>
          </a:xfrm>
        </p:spPr>
        <p:txBody>
          <a:bodyPr/>
          <a:lstStyle/>
          <a:p>
            <a:r>
              <a:rPr lang="en-US" sz="5400">
                <a:gradFill>
                  <a:gsLst>
                    <a:gs pos="1250">
                      <a:srgbClr val="FFFFFF"/>
                    </a:gs>
                    <a:gs pos="100000">
                      <a:srgbClr val="FFFFFF"/>
                    </a:gs>
                  </a:gsLst>
                  <a:lin ang="5400000" scaled="0"/>
                </a:gradFill>
              </a:rPr>
              <a:t>Web Sites</a:t>
            </a:r>
            <a:endParaRPr lang="en-US" sz="5400"/>
          </a:p>
        </p:txBody>
      </p:sp>
      <p:grpSp>
        <p:nvGrpSpPr>
          <p:cNvPr id="4" name="Group 3"/>
          <p:cNvGrpSpPr/>
          <p:nvPr/>
        </p:nvGrpSpPr>
        <p:grpSpPr>
          <a:xfrm>
            <a:off x="9403182" y="1448317"/>
            <a:ext cx="17330318" cy="4118623"/>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0" rIns="121883" bIns="121888" numCol="1" rtlCol="0" anchor="b" anchorCtr="0" compatLnSpc="1">
              <a:prstTxWarp prst="textNoShape">
                <a:avLst/>
              </a:prstTxWarp>
            </a:bodyPr>
            <a:lstStyle/>
            <a:p>
              <a:pP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0" rIns="121883" bIns="121888" numCol="1" rtlCol="0" anchor="b" anchorCtr="0" compatLnSpc="1">
              <a:prstTxWarp prst="textNoShape">
                <a:avLst/>
              </a:prstTxWarp>
            </a:bodyPr>
            <a:lstStyle/>
            <a:p>
              <a:pPr defTabSz="913878" fontAlgn="base">
                <a:spcBef>
                  <a:spcPct val="0"/>
                </a:spcBef>
                <a:spcAft>
                  <a:spcPct val="0"/>
                </a:spcAft>
              </a:pPr>
              <a:r>
                <a:rPr lang="en-US" sz="2266">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913878" fontAlgn="base">
                <a:spcBef>
                  <a:spcPct val="0"/>
                </a:spcBef>
                <a:spcAft>
                  <a:spcPct val="0"/>
                </a:spcAft>
              </a:pPr>
              <a:endParaRPr lang="en-US" sz="1866"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1021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Simple few clicks to deploy popular apps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3997" y="3774863"/>
            <a:ext cx="1507586" cy="1507586"/>
          </a:xfrm>
          <a:prstGeom prst="rect">
            <a:avLst/>
          </a:prstGeom>
        </p:spPr>
      </p:pic>
      <p:pic>
        <p:nvPicPr>
          <p:cNvPr id="11266" name="Picture 2" descr="{:IconUr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3718" y="2309749"/>
            <a:ext cx="654758" cy="65475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conUr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18" y="2309749"/>
            <a:ext cx="654758" cy="65475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conUr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5618" y="2309747"/>
            <a:ext cx="654758" cy="654758"/>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IconUr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89918" y="2309747"/>
            <a:ext cx="654758" cy="65475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conUr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25617" y="3291888"/>
            <a:ext cx="654758" cy="654758"/>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IconUr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13717" y="3287426"/>
            <a:ext cx="654758" cy="654758"/>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IconUr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01817" y="3287424"/>
            <a:ext cx="654758" cy="654758"/>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IconUr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89917" y="3287423"/>
            <a:ext cx="654758" cy="654758"/>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IconUr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25615" y="4274028"/>
            <a:ext cx="654758" cy="5092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13" cstate="print"/>
          <a:srcRect t="768"/>
          <a:stretch/>
        </p:blipFill>
        <p:spPr>
          <a:xfrm>
            <a:off x="2283605" y="1214948"/>
            <a:ext cx="7620025" cy="5119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14" cstate="print"/>
          <a:stretch>
            <a:fillRect/>
          </a:stretch>
        </p:blipFill>
        <p:spPr>
          <a:xfrm>
            <a:off x="1965960" y="1173549"/>
            <a:ext cx="7952910" cy="5212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0739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72"/>
                                        </p:tgtEl>
                                        <p:attrNameLst>
                                          <p:attrName>style.visibility</p:attrName>
                                        </p:attrNameLst>
                                      </p:cBhvr>
                                      <p:to>
                                        <p:strVal val="visible"/>
                                      </p:to>
                                    </p:set>
                                    <p:animEffect transition="in" filter="fade">
                                      <p:cBhvr>
                                        <p:cTn id="7" dur="100"/>
                                        <p:tgtEl>
                                          <p:spTgt spid="11272"/>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11278"/>
                                        </p:tgtEl>
                                        <p:attrNameLst>
                                          <p:attrName>style.visibility</p:attrName>
                                        </p:attrNameLst>
                                      </p:cBhvr>
                                      <p:to>
                                        <p:strVal val="visible"/>
                                      </p:to>
                                    </p:set>
                                    <p:animEffect transition="in" filter="fade">
                                      <p:cBhvr>
                                        <p:cTn id="11" dur="100"/>
                                        <p:tgtEl>
                                          <p:spTgt spid="1127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11274"/>
                                        </p:tgtEl>
                                        <p:attrNameLst>
                                          <p:attrName>style.visibility</p:attrName>
                                        </p:attrNameLst>
                                      </p:cBhvr>
                                      <p:to>
                                        <p:strVal val="visible"/>
                                      </p:to>
                                    </p:set>
                                    <p:animEffect transition="in" filter="fade">
                                      <p:cBhvr>
                                        <p:cTn id="15" dur="100"/>
                                        <p:tgtEl>
                                          <p:spTgt spid="11274"/>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1280"/>
                                        </p:tgtEl>
                                        <p:attrNameLst>
                                          <p:attrName>style.visibility</p:attrName>
                                        </p:attrNameLst>
                                      </p:cBhvr>
                                      <p:to>
                                        <p:strVal val="visible"/>
                                      </p:to>
                                    </p:set>
                                    <p:animEffect transition="in" filter="fade">
                                      <p:cBhvr>
                                        <p:cTn id="19" dur="100"/>
                                        <p:tgtEl>
                                          <p:spTgt spid="1128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1266"/>
                                        </p:tgtEl>
                                        <p:attrNameLst>
                                          <p:attrName>style.visibility</p:attrName>
                                        </p:attrNameLst>
                                      </p:cBhvr>
                                      <p:to>
                                        <p:strVal val="visible"/>
                                      </p:to>
                                    </p:set>
                                    <p:animEffect transition="in" filter="fade">
                                      <p:cBhvr>
                                        <p:cTn id="23" dur="100"/>
                                        <p:tgtEl>
                                          <p:spTgt spid="1126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1270"/>
                                        </p:tgtEl>
                                        <p:attrNameLst>
                                          <p:attrName>style.visibility</p:attrName>
                                        </p:attrNameLst>
                                      </p:cBhvr>
                                      <p:to>
                                        <p:strVal val="visible"/>
                                      </p:to>
                                    </p:set>
                                    <p:animEffect transition="in" filter="fade">
                                      <p:cBhvr>
                                        <p:cTn id="27" dur="100"/>
                                        <p:tgtEl>
                                          <p:spTgt spid="11270"/>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11276"/>
                                        </p:tgtEl>
                                        <p:attrNameLst>
                                          <p:attrName>style.visibility</p:attrName>
                                        </p:attrNameLst>
                                      </p:cBhvr>
                                      <p:to>
                                        <p:strVal val="visible"/>
                                      </p:to>
                                    </p:set>
                                    <p:animEffect transition="in" filter="fade">
                                      <p:cBhvr>
                                        <p:cTn id="31" dur="100"/>
                                        <p:tgtEl>
                                          <p:spTgt spid="11276"/>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1282"/>
                                        </p:tgtEl>
                                        <p:attrNameLst>
                                          <p:attrName>style.visibility</p:attrName>
                                        </p:attrNameLst>
                                      </p:cBhvr>
                                      <p:to>
                                        <p:strVal val="visible"/>
                                      </p:to>
                                    </p:set>
                                    <p:animEffect transition="in" filter="fade">
                                      <p:cBhvr>
                                        <p:cTn id="35" dur="100"/>
                                        <p:tgtEl>
                                          <p:spTgt spid="11282"/>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
                                        <p:tgtEl>
                                          <p:spTgt spid="4"/>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1284"/>
                                        </p:tgtEl>
                                        <p:attrNameLst>
                                          <p:attrName>style.visibility</p:attrName>
                                        </p:attrNameLst>
                                      </p:cBhvr>
                                      <p:to>
                                        <p:strVal val="visible"/>
                                      </p:to>
                                    </p:set>
                                    <p:animEffect transition="in" filter="fade">
                                      <p:cBhvr>
                                        <p:cTn id="43" dur="100"/>
                                        <p:tgtEl>
                                          <p:spTgt spid="11284"/>
                                        </p:tgtEl>
                                      </p:cBhvr>
                                    </p:animEffect>
                                  </p:childTnLst>
                                </p:cTn>
                              </p:par>
                            </p:childTnLst>
                          </p:cTn>
                        </p:par>
                        <p:par>
                          <p:cTn id="44" fill="hold">
                            <p:stCondLst>
                              <p:cond delay="1000"/>
                            </p:stCondLst>
                            <p:childTnLst>
                              <p:par>
                                <p:cTn id="45" presetID="42" presetClass="entr" presetSubtype="0" fill="hold" nodeType="afterEffect">
                                  <p:stCondLst>
                                    <p:cond delay="250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anim calcmode="lin" valueType="num">
                                      <p:cBhvr>
                                        <p:cTn id="48" dur="500" fill="hold"/>
                                        <p:tgtEl>
                                          <p:spTgt spid="6"/>
                                        </p:tgtEl>
                                        <p:attrNameLst>
                                          <p:attrName>ppt_x</p:attrName>
                                        </p:attrNameLst>
                                      </p:cBhvr>
                                      <p:tavLst>
                                        <p:tav tm="0">
                                          <p:val>
                                            <p:strVal val="#ppt_x"/>
                                          </p:val>
                                        </p:tav>
                                        <p:tav tm="100000">
                                          <p:val>
                                            <p:strVal val="#ppt_x"/>
                                          </p:val>
                                        </p:tav>
                                      </p:tavLst>
                                    </p:anim>
                                    <p:anim calcmode="lin" valueType="num">
                                      <p:cBhvr>
                                        <p:cTn id="49" dur="500" fill="hold"/>
                                        <p:tgtEl>
                                          <p:spTgt spid="6"/>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42" presetClass="entr" presetSubtype="0" fill="hold" nodeType="afterEffect">
                                  <p:stCondLst>
                                    <p:cond delay="125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anim calcmode="lin" valueType="num">
                                      <p:cBhvr>
                                        <p:cTn id="54" dur="500" fill="hold"/>
                                        <p:tgtEl>
                                          <p:spTgt spid="8"/>
                                        </p:tgtEl>
                                        <p:attrNameLst>
                                          <p:attrName>ppt_x</p:attrName>
                                        </p:attrNameLst>
                                      </p:cBhvr>
                                      <p:tavLst>
                                        <p:tav tm="0">
                                          <p:val>
                                            <p:strVal val="#ppt_x"/>
                                          </p:val>
                                        </p:tav>
                                        <p:tav tm="100000">
                                          <p:val>
                                            <p:strVal val="#ppt_x"/>
                                          </p:val>
                                        </p:tav>
                                      </p:tavLst>
                                    </p:anim>
                                    <p:anim calcmode="lin" valueType="num">
                                      <p:cBhvr>
                                        <p:cTn id="5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2" y="5727174"/>
            <a:ext cx="12188828" cy="1046024"/>
            <a:chOff x="-5012461" y="5194194"/>
            <a:chExt cx="16033938" cy="1376362"/>
          </a:xfrm>
        </p:grpSpPr>
        <p:pic>
          <p:nvPicPr>
            <p:cNvPr id="6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012461" y="5194194"/>
              <a:ext cx="1447407"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9571520" y="5194194"/>
              <a:ext cx="1449957" cy="137636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bwMode="auto">
          <a:xfrm>
            <a:off x="-2" y="894"/>
            <a:ext cx="12188828" cy="9829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cxnSp>
        <p:nvCxnSpPr>
          <p:cNvPr id="81" name="Straight Connector 80"/>
          <p:cNvCxnSpPr/>
          <p:nvPr/>
        </p:nvCxnSpPr>
        <p:spPr>
          <a:xfrm>
            <a:off x="1528267" y="2889714"/>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scale</a:t>
            </a:r>
          </a:p>
        </p:txBody>
      </p:sp>
      <p:sp>
        <p:nvSpPr>
          <p:cNvPr id="5" name="Rectangle 4"/>
          <p:cNvSpPr/>
          <p:nvPr/>
        </p:nvSpPr>
        <p:spPr bwMode="auto">
          <a:xfrm>
            <a:off x="1537973" y="1919101"/>
            <a:ext cx="1348749" cy="6618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defTabSz="1218494" fontAlgn="base">
              <a:spcBef>
                <a:spcPct val="0"/>
              </a:spcBef>
              <a:spcAft>
                <a:spcPct val="0"/>
              </a:spcAft>
            </a:pPr>
            <a:r>
              <a:rPr lang="en-US" sz="2933">
                <a:gradFill>
                  <a:gsLst>
                    <a:gs pos="0">
                      <a:srgbClr val="FFFFFF"/>
                    </a:gs>
                    <a:gs pos="100000">
                      <a:srgbClr val="FFFFFF"/>
                    </a:gs>
                  </a:gsLst>
                  <a:lin ang="5400000" scaled="0"/>
                </a:gradFill>
              </a:rPr>
              <a:t>Free</a:t>
            </a:r>
          </a:p>
        </p:txBody>
      </p:sp>
      <p:sp>
        <p:nvSpPr>
          <p:cNvPr id="107" name="Rectangle 106"/>
          <p:cNvSpPr/>
          <p:nvPr/>
        </p:nvSpPr>
        <p:spPr bwMode="auto">
          <a:xfrm>
            <a:off x="1528267" y="2859043"/>
            <a:ext cx="2307755" cy="6618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defTabSz="1218494" fontAlgn="base">
              <a:spcBef>
                <a:spcPct val="0"/>
              </a:spcBef>
              <a:spcAft>
                <a:spcPct val="0"/>
              </a:spcAft>
            </a:pPr>
            <a:r>
              <a:rPr lang="en-US" sz="2933">
                <a:gradFill>
                  <a:gsLst>
                    <a:gs pos="0">
                      <a:srgbClr val="FFFFFF"/>
                    </a:gs>
                    <a:gs pos="100000">
                      <a:srgbClr val="FFFFFF"/>
                    </a:gs>
                  </a:gsLst>
                  <a:lin ang="5400000" scaled="0"/>
                </a:gradFill>
              </a:rPr>
              <a:t>Shared</a:t>
            </a:r>
          </a:p>
        </p:txBody>
      </p:sp>
      <p:sp>
        <p:nvSpPr>
          <p:cNvPr id="112" name="Rectangle 111"/>
          <p:cNvSpPr/>
          <p:nvPr/>
        </p:nvSpPr>
        <p:spPr bwMode="auto">
          <a:xfrm>
            <a:off x="1528267" y="3798986"/>
            <a:ext cx="3793539" cy="66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defTabSz="1218494" fontAlgn="base">
              <a:spcBef>
                <a:spcPct val="0"/>
              </a:spcBef>
              <a:spcAft>
                <a:spcPct val="0"/>
              </a:spcAft>
            </a:pPr>
            <a:r>
              <a:rPr lang="en-US" sz="2933">
                <a:gradFill>
                  <a:gsLst>
                    <a:gs pos="0">
                      <a:srgbClr val="FFFFFF"/>
                    </a:gs>
                    <a:gs pos="100000">
                      <a:srgbClr val="FFFFFF"/>
                    </a:gs>
                  </a:gsLst>
                  <a:lin ang="5400000" scaled="0"/>
                </a:gradFill>
              </a:rPr>
              <a:t>Reserved</a:t>
            </a:r>
          </a:p>
        </p:txBody>
      </p:sp>
      <p:sp>
        <p:nvSpPr>
          <p:cNvPr id="6" name="Rectangle 5"/>
          <p:cNvSpPr/>
          <p:nvPr/>
        </p:nvSpPr>
        <p:spPr>
          <a:xfrm>
            <a:off x="2902244" y="1933962"/>
            <a:ext cx="4894289" cy="584647"/>
          </a:xfrm>
          <a:prstGeom prst="rect">
            <a:avLst/>
          </a:prstGeom>
        </p:spPr>
        <p:txBody>
          <a:bodyPr wrap="none">
            <a:spAutoFit/>
          </a:bodyPr>
          <a:lstStyle/>
          <a:p>
            <a:r>
              <a:rPr lang="en-US" sz="3199"/>
              <a:t>Multi-tenant. Daily quotas</a:t>
            </a:r>
          </a:p>
        </p:txBody>
      </p:sp>
      <p:sp>
        <p:nvSpPr>
          <p:cNvPr id="9" name="Rectangle 8"/>
          <p:cNvSpPr/>
          <p:nvPr/>
        </p:nvSpPr>
        <p:spPr>
          <a:xfrm>
            <a:off x="3836022" y="2874828"/>
            <a:ext cx="4548040" cy="584647"/>
          </a:xfrm>
          <a:prstGeom prst="rect">
            <a:avLst/>
          </a:prstGeom>
        </p:spPr>
        <p:txBody>
          <a:bodyPr wrap="none">
            <a:spAutoFit/>
          </a:bodyPr>
          <a:lstStyle/>
          <a:p>
            <a:r>
              <a:rPr lang="en-US" sz="3199"/>
              <a:t>Multi-tenant. No quotas</a:t>
            </a:r>
          </a:p>
        </p:txBody>
      </p:sp>
      <p:sp>
        <p:nvSpPr>
          <p:cNvPr id="16" name="Rectangle 15"/>
          <p:cNvSpPr/>
          <p:nvPr/>
        </p:nvSpPr>
        <p:spPr>
          <a:xfrm>
            <a:off x="5321806" y="3815693"/>
            <a:ext cx="5025735" cy="584647"/>
          </a:xfrm>
          <a:prstGeom prst="rect">
            <a:avLst/>
          </a:prstGeom>
        </p:spPr>
        <p:txBody>
          <a:bodyPr wrap="none">
            <a:spAutoFit/>
          </a:bodyPr>
          <a:lstStyle/>
          <a:p>
            <a:r>
              <a:rPr lang="en-US" sz="3199">
                <a:solidFill>
                  <a:srgbClr val="292929"/>
                </a:solidFill>
              </a:rPr>
              <a:t>Dedicated VMs. No quotas</a:t>
            </a:r>
            <a:endParaRPr lang="en-US" sz="3199"/>
          </a:p>
        </p:txBody>
      </p:sp>
    </p:spTree>
    <p:extLst>
      <p:ext uri="{BB962C8B-B14F-4D97-AF65-F5344CB8AC3E}">
        <p14:creationId xmlns:p14="http://schemas.microsoft.com/office/powerpoint/2010/main" val="146058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a:solidFill>
                  <a:schemeClr val="tx1">
                    <a:alpha val="99000"/>
                  </a:schemeClr>
                </a:solidFill>
              </a:rPr>
              <a:t>Cloud 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a:latin typeface="+mn-lt"/>
              </a:rPr>
              <a:t>Build infinitely scalable apps and services</a:t>
            </a:r>
          </a:p>
          <a:p>
            <a:pPr marL="3175" indent="0">
              <a:lnSpc>
                <a:spcPct val="100000"/>
              </a:lnSpc>
              <a:buNone/>
            </a:pPr>
            <a:r>
              <a:rPr lang="en-US" sz="2400">
                <a:latin typeface="+mn-lt"/>
              </a:rPr>
              <a:t>Support rich multi-tier architectures</a:t>
            </a:r>
          </a:p>
          <a:p>
            <a:pPr marL="3175" indent="0">
              <a:lnSpc>
                <a:spcPct val="100000"/>
              </a:lnSpc>
              <a:buNone/>
            </a:pPr>
            <a:r>
              <a:rPr lang="en-US" sz="240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bwMode="auto">
          <a:xfrm>
            <a:off x="4346369" y="5082566"/>
            <a:ext cx="3313215" cy="83203"/>
          </a:xfrm>
          <a:custGeom>
            <a:avLst/>
            <a:gdLst>
              <a:gd name="connsiteX0" fmla="*/ 0 w 3681350"/>
              <a:gd name="connsiteY0" fmla="*/ 83203 h 83203"/>
              <a:gd name="connsiteX1" fmla="*/ 1947553 w 3681350"/>
              <a:gd name="connsiteY1" fmla="*/ 76 h 83203"/>
              <a:gd name="connsiteX2" fmla="*/ 3681350 w 3681350"/>
              <a:gd name="connsiteY2" fmla="*/ 71328 h 83203"/>
            </a:gdLst>
            <a:ahLst/>
            <a:cxnLst>
              <a:cxn ang="0">
                <a:pos x="connsiteX0" y="connsiteY0"/>
              </a:cxn>
              <a:cxn ang="0">
                <a:pos x="connsiteX1" y="connsiteY1"/>
              </a:cxn>
              <a:cxn ang="0">
                <a:pos x="connsiteX2" y="connsiteY2"/>
              </a:cxn>
            </a:cxnLst>
            <a:rect l="l" t="t" r="r" b="b"/>
            <a:pathLst>
              <a:path w="3681350" h="83203">
                <a:moveTo>
                  <a:pt x="0" y="83203"/>
                </a:moveTo>
                <a:cubicBezTo>
                  <a:pt x="666997" y="42629"/>
                  <a:pt x="1333995" y="2055"/>
                  <a:pt x="1947553" y="76"/>
                </a:cubicBezTo>
                <a:cubicBezTo>
                  <a:pt x="2561111" y="-1903"/>
                  <a:pt x="3121230" y="34712"/>
                  <a:pt x="3681350" y="71328"/>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 name="Freeform 8"/>
          <p:cNvSpPr/>
          <p:nvPr/>
        </p:nvSpPr>
        <p:spPr bwMode="auto">
          <a:xfrm>
            <a:off x="7528956" y="2280065"/>
            <a:ext cx="130629" cy="2885704"/>
          </a:xfrm>
          <a:custGeom>
            <a:avLst/>
            <a:gdLst>
              <a:gd name="connsiteX0" fmla="*/ 130629 w 130629"/>
              <a:gd name="connsiteY0" fmla="*/ 2885704 h 2885704"/>
              <a:gd name="connsiteX1" fmla="*/ 23751 w 130629"/>
              <a:gd name="connsiteY1" fmla="*/ 1318161 h 2885704"/>
              <a:gd name="connsiteX2" fmla="*/ 0 w 130629"/>
              <a:gd name="connsiteY2" fmla="*/ 0 h 2885704"/>
            </a:gdLst>
            <a:ahLst/>
            <a:cxnLst>
              <a:cxn ang="0">
                <a:pos x="connsiteX0" y="connsiteY0"/>
              </a:cxn>
              <a:cxn ang="0">
                <a:pos x="connsiteX1" y="connsiteY1"/>
              </a:cxn>
              <a:cxn ang="0">
                <a:pos x="connsiteX2" y="connsiteY2"/>
              </a:cxn>
            </a:cxnLst>
            <a:rect l="l" t="t" r="r" b="b"/>
            <a:pathLst>
              <a:path w="130629" h="2885704">
                <a:moveTo>
                  <a:pt x="130629" y="2885704"/>
                </a:moveTo>
                <a:cubicBezTo>
                  <a:pt x="88075" y="2342408"/>
                  <a:pt x="45522" y="1799112"/>
                  <a:pt x="23751" y="1318161"/>
                </a:cubicBezTo>
                <a:cubicBezTo>
                  <a:pt x="1980" y="837210"/>
                  <a:pt x="990" y="41860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Freeform 9"/>
          <p:cNvSpPr/>
          <p:nvPr/>
        </p:nvSpPr>
        <p:spPr bwMode="auto">
          <a:xfrm>
            <a:off x="4346369" y="2280065"/>
            <a:ext cx="3182587" cy="23750"/>
          </a:xfrm>
          <a:custGeom>
            <a:avLst/>
            <a:gdLst>
              <a:gd name="connsiteX0" fmla="*/ 3182587 w 3182587"/>
              <a:gd name="connsiteY0" fmla="*/ 11875 h 23750"/>
              <a:gd name="connsiteX1" fmla="*/ 1615044 w 3182587"/>
              <a:gd name="connsiteY1" fmla="*/ 23750 h 23750"/>
              <a:gd name="connsiteX2" fmla="*/ 0 w 3182587"/>
              <a:gd name="connsiteY2" fmla="*/ 0 h 23750"/>
            </a:gdLst>
            <a:ahLst/>
            <a:cxnLst>
              <a:cxn ang="0">
                <a:pos x="connsiteX0" y="connsiteY0"/>
              </a:cxn>
              <a:cxn ang="0">
                <a:pos x="connsiteX1" y="connsiteY1"/>
              </a:cxn>
              <a:cxn ang="0">
                <a:pos x="connsiteX2" y="connsiteY2"/>
              </a:cxn>
            </a:cxnLst>
            <a:rect l="l" t="t" r="r" b="b"/>
            <a:pathLst>
              <a:path w="3182587" h="23750">
                <a:moveTo>
                  <a:pt x="3182587" y="11875"/>
                </a:moveTo>
                <a:lnTo>
                  <a:pt x="1615044" y="23750"/>
                </a:lnTo>
                <a:cubicBezTo>
                  <a:pt x="1084613" y="21771"/>
                  <a:pt x="542306" y="1088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Freeform 10"/>
          <p:cNvSpPr/>
          <p:nvPr/>
        </p:nvSpPr>
        <p:spPr bwMode="auto">
          <a:xfrm>
            <a:off x="4346368" y="2280065"/>
            <a:ext cx="95002" cy="2909455"/>
          </a:xfrm>
          <a:custGeom>
            <a:avLst/>
            <a:gdLst>
              <a:gd name="connsiteX0" fmla="*/ 0 w 95002"/>
              <a:gd name="connsiteY0" fmla="*/ 0 h 2909455"/>
              <a:gd name="connsiteX1" fmla="*/ 95002 w 95002"/>
              <a:gd name="connsiteY1" fmla="*/ 1567543 h 2909455"/>
              <a:gd name="connsiteX2" fmla="*/ 0 w 95002"/>
              <a:gd name="connsiteY2" fmla="*/ 2909455 h 2909455"/>
            </a:gdLst>
            <a:ahLst/>
            <a:cxnLst>
              <a:cxn ang="0">
                <a:pos x="connsiteX0" y="connsiteY0"/>
              </a:cxn>
              <a:cxn ang="0">
                <a:pos x="connsiteX1" y="connsiteY1"/>
              </a:cxn>
              <a:cxn ang="0">
                <a:pos x="connsiteX2" y="connsiteY2"/>
              </a:cxn>
            </a:cxnLst>
            <a:rect l="l" t="t" r="r" b="b"/>
            <a:pathLst>
              <a:path w="95002" h="2909455">
                <a:moveTo>
                  <a:pt x="0" y="0"/>
                </a:moveTo>
                <a:cubicBezTo>
                  <a:pt x="47501" y="541317"/>
                  <a:pt x="95002" y="1082634"/>
                  <a:pt x="95002" y="1567543"/>
                </a:cubicBezTo>
                <a:cubicBezTo>
                  <a:pt x="95002" y="2052452"/>
                  <a:pt x="47501" y="2480953"/>
                  <a:pt x="0" y="2909455"/>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TextBox 11"/>
          <p:cNvSpPr txBox="1"/>
          <p:nvPr/>
        </p:nvSpPr>
        <p:spPr>
          <a:xfrm>
            <a:off x="5717052" y="4347629"/>
            <a:ext cx="666849" cy="569387"/>
          </a:xfrm>
          <a:prstGeom prst="rect">
            <a:avLst/>
          </a:prstGeom>
          <a:noFill/>
        </p:spPr>
        <p:txBody>
          <a:bodyPr wrap="none" lIns="0" tIns="0" rIns="0" bIns="0" rtlCol="0">
            <a:spAutoFit/>
          </a:bodyPr>
          <a:lstStyle/>
          <a:p>
            <a:pPr>
              <a:lnSpc>
                <a:spcPct val="90000"/>
              </a:lnSpc>
              <a:spcBef>
                <a:spcPct val="20000"/>
              </a:spcBef>
              <a:buSzPct val="80000"/>
            </a:pPr>
            <a:r>
              <a:rPr lang="en-US" sz="40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OS</a:t>
            </a:r>
          </a:p>
        </p:txBody>
      </p:sp>
      <p:sp>
        <p:nvSpPr>
          <p:cNvPr id="13" name="TextBox 12"/>
          <p:cNvSpPr txBox="1"/>
          <p:nvPr/>
        </p:nvSpPr>
        <p:spPr>
          <a:xfrm>
            <a:off x="4634241" y="3791374"/>
            <a:ext cx="1904367" cy="569387"/>
          </a:xfrm>
          <a:prstGeom prst="rect">
            <a:avLst/>
          </a:prstGeom>
          <a:noFill/>
        </p:spPr>
        <p:txBody>
          <a:bodyPr wrap="none" lIns="0" tIns="0" rIns="0" bIns="0" rtlCol="0">
            <a:spAutoFit/>
          </a:bodyPr>
          <a:lstStyle/>
          <a:p>
            <a:pPr>
              <a:lnSpc>
                <a:spcPct val="90000"/>
              </a:lnSpc>
              <a:spcBef>
                <a:spcPct val="20000"/>
              </a:spcBef>
              <a:buSzPct val="80000"/>
            </a:pPr>
            <a:r>
              <a:rPr lang="en-US" sz="40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Network</a:t>
            </a:r>
          </a:p>
        </p:txBody>
      </p:sp>
      <p:sp>
        <p:nvSpPr>
          <p:cNvPr id="14" name="TextBox 13"/>
          <p:cNvSpPr txBox="1"/>
          <p:nvPr/>
        </p:nvSpPr>
        <p:spPr>
          <a:xfrm>
            <a:off x="5586424" y="3288597"/>
            <a:ext cx="1788951" cy="569387"/>
          </a:xfrm>
          <a:prstGeom prst="rect">
            <a:avLst/>
          </a:prstGeom>
          <a:noFill/>
        </p:spPr>
        <p:txBody>
          <a:bodyPr wrap="none" lIns="0" tIns="0" rIns="0" bIns="0" rtlCol="0">
            <a:spAutoFit/>
          </a:bodyPr>
          <a:lstStyle/>
          <a:p>
            <a:pPr>
              <a:lnSpc>
                <a:spcPct val="90000"/>
              </a:lnSpc>
              <a:spcBef>
                <a:spcPct val="20000"/>
              </a:spcBef>
              <a:buSzPct val="80000"/>
            </a:pPr>
            <a:r>
              <a:rPr lang="en-US" sz="40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Storage</a:t>
            </a:r>
          </a:p>
        </p:txBody>
      </p:sp>
      <p:sp>
        <p:nvSpPr>
          <p:cNvPr id="15" name="TextBox 14"/>
          <p:cNvSpPr txBox="1"/>
          <p:nvPr/>
        </p:nvSpPr>
        <p:spPr>
          <a:xfrm>
            <a:off x="4737545" y="2714132"/>
            <a:ext cx="1085233" cy="569387"/>
          </a:xfrm>
          <a:prstGeom prst="rect">
            <a:avLst/>
          </a:prstGeom>
          <a:noFill/>
        </p:spPr>
        <p:txBody>
          <a:bodyPr wrap="none" lIns="0" tIns="0" rIns="0" bIns="0" rtlCol="0">
            <a:spAutoFit/>
          </a:bodyPr>
          <a:lstStyle/>
          <a:p>
            <a:pPr>
              <a:lnSpc>
                <a:spcPct val="90000"/>
              </a:lnSpc>
              <a:spcBef>
                <a:spcPct val="20000"/>
              </a:spcBef>
              <a:buSzPct val="80000"/>
            </a:pPr>
            <a:r>
              <a:rPr lang="en-US" sz="40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Scale</a:t>
            </a:r>
          </a:p>
        </p:txBody>
      </p:sp>
      <p:sp>
        <p:nvSpPr>
          <p:cNvPr id="16" name="Title 15"/>
          <p:cNvSpPr>
            <a:spLocks noGrp="1"/>
          </p:cNvSpPr>
          <p:nvPr>
            <p:ph type="title"/>
          </p:nvPr>
        </p:nvSpPr>
        <p:spPr>
          <a:xfrm>
            <a:off x="519112" y="228600"/>
            <a:ext cx="11149013" cy="747897"/>
          </a:xfrm>
        </p:spPr>
        <p:txBody>
          <a:bodyPr/>
          <a:lstStyle/>
          <a:p>
            <a:r>
              <a:rPr lang="en-US"/>
              <a:t>What does it take to run an app?</a:t>
            </a:r>
          </a:p>
        </p:txBody>
      </p:sp>
      <p:sp>
        <p:nvSpPr>
          <p:cNvPr id="18" name="TextBox 17"/>
          <p:cNvSpPr txBox="1"/>
          <p:nvPr/>
        </p:nvSpPr>
        <p:spPr>
          <a:xfrm>
            <a:off x="7825842" y="2636233"/>
            <a:ext cx="883255" cy="1911292"/>
          </a:xfrm>
          <a:prstGeom prst="rect">
            <a:avLst/>
          </a:prstGeom>
          <a:noFill/>
        </p:spPr>
        <p:txBody>
          <a:bodyPr wrap="none" lIns="0" tIns="0" rIns="0" bIns="0" rtlCol="0">
            <a:spAutoFit/>
          </a:bodyPr>
          <a:lstStyle/>
          <a:p>
            <a:pPr>
              <a:lnSpc>
                <a:spcPct val="90000"/>
              </a:lnSpc>
              <a:spcBef>
                <a:spcPct val="20000"/>
              </a:spcBef>
              <a:buSzPct val="80000"/>
            </a:pPr>
            <a:r>
              <a:rPr lang="en-US" sz="13800">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a:t>
            </a:r>
          </a:p>
        </p:txBody>
      </p:sp>
      <p:sp>
        <p:nvSpPr>
          <p:cNvPr id="19" name="TextBox 18"/>
          <p:cNvSpPr txBox="1"/>
          <p:nvPr/>
        </p:nvSpPr>
        <p:spPr>
          <a:xfrm>
            <a:off x="8606612" y="2347364"/>
            <a:ext cx="460061" cy="997196"/>
          </a:xfrm>
          <a:prstGeom prst="rect">
            <a:avLst/>
          </a:prstGeom>
          <a:noFill/>
        </p:spPr>
        <p:txBody>
          <a:bodyPr wrap="none" lIns="0" tIns="0" rIns="0" bIns="0" rtlCol="0">
            <a:spAutoFit/>
          </a:bodyPr>
          <a:lstStyle/>
          <a:p>
            <a:pPr>
              <a:lnSpc>
                <a:spcPct val="90000"/>
              </a:lnSpc>
              <a:spcBef>
                <a:spcPct val="20000"/>
              </a:spcBef>
              <a:buSzPct val="80000"/>
            </a:pPr>
            <a:r>
              <a:rPr lang="en-US" sz="7200">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a:t>
            </a:r>
          </a:p>
        </p:txBody>
      </p:sp>
      <p:sp>
        <p:nvSpPr>
          <p:cNvPr id="20" name="TextBox 19"/>
          <p:cNvSpPr txBox="1"/>
          <p:nvPr/>
        </p:nvSpPr>
        <p:spPr>
          <a:xfrm>
            <a:off x="8481473" y="3208400"/>
            <a:ext cx="613951" cy="1329594"/>
          </a:xfrm>
          <a:prstGeom prst="rect">
            <a:avLst/>
          </a:prstGeom>
          <a:noFill/>
        </p:spPr>
        <p:txBody>
          <a:bodyPr wrap="none" lIns="0" tIns="0" rIns="0" bIns="0" rtlCol="0">
            <a:spAutoFit/>
          </a:bodyPr>
          <a:lstStyle/>
          <a:p>
            <a:pPr>
              <a:lnSpc>
                <a:spcPct val="90000"/>
              </a:lnSpc>
              <a:spcBef>
                <a:spcPct val="20000"/>
              </a:spcBef>
              <a:buSzPct val="80000"/>
            </a:pPr>
            <a:r>
              <a:rPr lang="en-US" sz="9600">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a:t>
            </a:r>
          </a:p>
        </p:txBody>
      </p:sp>
      <p:sp>
        <p:nvSpPr>
          <p:cNvPr id="28" name="Freeform 27"/>
          <p:cNvSpPr/>
          <p:nvPr/>
        </p:nvSpPr>
        <p:spPr bwMode="auto">
          <a:xfrm>
            <a:off x="4308403" y="1755967"/>
            <a:ext cx="52071" cy="463138"/>
          </a:xfrm>
          <a:custGeom>
            <a:avLst/>
            <a:gdLst>
              <a:gd name="connsiteX0" fmla="*/ 0 w 52071"/>
              <a:gd name="connsiteY0" fmla="*/ 0 h 463138"/>
              <a:gd name="connsiteX1" fmla="*/ 47501 w 52071"/>
              <a:gd name="connsiteY1" fmla="*/ 308758 h 463138"/>
              <a:gd name="connsiteX2" fmla="*/ 47501 w 52071"/>
              <a:gd name="connsiteY2" fmla="*/ 463138 h 463138"/>
            </a:gdLst>
            <a:ahLst/>
            <a:cxnLst>
              <a:cxn ang="0">
                <a:pos x="connsiteX0" y="connsiteY0"/>
              </a:cxn>
              <a:cxn ang="0">
                <a:pos x="connsiteX1" y="connsiteY1"/>
              </a:cxn>
              <a:cxn ang="0">
                <a:pos x="connsiteX2" y="connsiteY2"/>
              </a:cxn>
            </a:cxnLst>
            <a:rect l="l" t="t" r="r" b="b"/>
            <a:pathLst>
              <a:path w="52071" h="463138">
                <a:moveTo>
                  <a:pt x="0" y="0"/>
                </a:moveTo>
                <a:cubicBezTo>
                  <a:pt x="19792" y="115784"/>
                  <a:pt x="39584" y="231568"/>
                  <a:pt x="47501" y="308758"/>
                </a:cubicBezTo>
                <a:cubicBezTo>
                  <a:pt x="55418" y="385948"/>
                  <a:pt x="51459" y="424543"/>
                  <a:pt x="47501" y="463138"/>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Freeform 28"/>
          <p:cNvSpPr/>
          <p:nvPr/>
        </p:nvSpPr>
        <p:spPr bwMode="auto">
          <a:xfrm>
            <a:off x="4295314" y="1744409"/>
            <a:ext cx="3225315" cy="76572"/>
          </a:xfrm>
          <a:custGeom>
            <a:avLst/>
            <a:gdLst>
              <a:gd name="connsiteX0" fmla="*/ 3182587 w 3182587"/>
              <a:gd name="connsiteY0" fmla="*/ 11875 h 23750"/>
              <a:gd name="connsiteX1" fmla="*/ 1615044 w 3182587"/>
              <a:gd name="connsiteY1" fmla="*/ 23750 h 23750"/>
              <a:gd name="connsiteX2" fmla="*/ 0 w 3182587"/>
              <a:gd name="connsiteY2" fmla="*/ 0 h 23750"/>
            </a:gdLst>
            <a:ahLst/>
            <a:cxnLst>
              <a:cxn ang="0">
                <a:pos x="connsiteX0" y="connsiteY0"/>
              </a:cxn>
              <a:cxn ang="0">
                <a:pos x="connsiteX1" y="connsiteY1"/>
              </a:cxn>
              <a:cxn ang="0">
                <a:pos x="connsiteX2" y="connsiteY2"/>
              </a:cxn>
            </a:cxnLst>
            <a:rect l="l" t="t" r="r" b="b"/>
            <a:pathLst>
              <a:path w="3182587" h="23750">
                <a:moveTo>
                  <a:pt x="3182587" y="11875"/>
                </a:moveTo>
                <a:lnTo>
                  <a:pt x="1615044" y="23750"/>
                </a:lnTo>
                <a:cubicBezTo>
                  <a:pt x="1084613" y="21771"/>
                  <a:pt x="542306" y="1088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Freeform 29"/>
          <p:cNvSpPr/>
          <p:nvPr/>
        </p:nvSpPr>
        <p:spPr bwMode="auto">
          <a:xfrm>
            <a:off x="7514849" y="1774254"/>
            <a:ext cx="11876" cy="451263"/>
          </a:xfrm>
          <a:custGeom>
            <a:avLst/>
            <a:gdLst>
              <a:gd name="connsiteX0" fmla="*/ 11876 w 11876"/>
              <a:gd name="connsiteY0" fmla="*/ 451263 h 451263"/>
              <a:gd name="connsiteX1" fmla="*/ 0 w 11876"/>
              <a:gd name="connsiteY1" fmla="*/ 166255 h 451263"/>
              <a:gd name="connsiteX2" fmla="*/ 11876 w 11876"/>
              <a:gd name="connsiteY2" fmla="*/ 0 h 451263"/>
            </a:gdLst>
            <a:ahLst/>
            <a:cxnLst>
              <a:cxn ang="0">
                <a:pos x="connsiteX0" y="connsiteY0"/>
              </a:cxn>
              <a:cxn ang="0">
                <a:pos x="connsiteX1" y="connsiteY1"/>
              </a:cxn>
              <a:cxn ang="0">
                <a:pos x="connsiteX2" y="connsiteY2"/>
              </a:cxn>
            </a:cxnLst>
            <a:rect l="l" t="t" r="r" b="b"/>
            <a:pathLst>
              <a:path w="11876" h="451263">
                <a:moveTo>
                  <a:pt x="11876" y="451263"/>
                </a:moveTo>
                <a:cubicBezTo>
                  <a:pt x="5938" y="346364"/>
                  <a:pt x="0" y="241465"/>
                  <a:pt x="0" y="166255"/>
                </a:cubicBezTo>
                <a:cubicBezTo>
                  <a:pt x="0" y="91045"/>
                  <a:pt x="5938" y="45522"/>
                  <a:pt x="11876"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p:cNvSpPr txBox="1"/>
          <p:nvPr/>
        </p:nvSpPr>
        <p:spPr>
          <a:xfrm>
            <a:off x="5261118" y="1782319"/>
            <a:ext cx="1248740" cy="443198"/>
          </a:xfrm>
          <a:prstGeom prst="rect">
            <a:avLst/>
          </a:prstGeom>
          <a:noFill/>
        </p:spPr>
        <p:txBody>
          <a:bodyPr wrap="none" lIns="0" tIns="0" rIns="0" bIns="0" rtlCol="0">
            <a:spAutoFit/>
          </a:bodyPr>
          <a:lstStyle/>
          <a:p>
            <a:pPr>
              <a:lnSpc>
                <a:spcPct val="90000"/>
              </a:lnSpc>
              <a:spcBef>
                <a:spcPct val="20000"/>
              </a:spcBef>
              <a:buSzPct val="80000"/>
            </a:pPr>
            <a:r>
              <a:rPr lang="en-US" sz="32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my app</a:t>
            </a:r>
          </a:p>
        </p:txBody>
      </p:sp>
      <p:sp>
        <p:nvSpPr>
          <p:cNvPr id="32" name="Freeform 31"/>
          <p:cNvSpPr/>
          <p:nvPr/>
        </p:nvSpPr>
        <p:spPr bwMode="auto">
          <a:xfrm>
            <a:off x="4346368" y="2209960"/>
            <a:ext cx="3182587" cy="23750"/>
          </a:xfrm>
          <a:custGeom>
            <a:avLst/>
            <a:gdLst>
              <a:gd name="connsiteX0" fmla="*/ 3182587 w 3182587"/>
              <a:gd name="connsiteY0" fmla="*/ 11875 h 23750"/>
              <a:gd name="connsiteX1" fmla="*/ 1615044 w 3182587"/>
              <a:gd name="connsiteY1" fmla="*/ 23750 h 23750"/>
              <a:gd name="connsiteX2" fmla="*/ 0 w 3182587"/>
              <a:gd name="connsiteY2" fmla="*/ 0 h 23750"/>
            </a:gdLst>
            <a:ahLst/>
            <a:cxnLst>
              <a:cxn ang="0">
                <a:pos x="connsiteX0" y="connsiteY0"/>
              </a:cxn>
              <a:cxn ang="0">
                <a:pos x="connsiteX1" y="connsiteY1"/>
              </a:cxn>
              <a:cxn ang="0">
                <a:pos x="connsiteX2" y="connsiteY2"/>
              </a:cxn>
            </a:cxnLst>
            <a:rect l="l" t="t" r="r" b="b"/>
            <a:pathLst>
              <a:path w="3182587" h="23750">
                <a:moveTo>
                  <a:pt x="3182587" y="11875"/>
                </a:moveTo>
                <a:lnTo>
                  <a:pt x="1615044" y="23750"/>
                </a:lnTo>
                <a:cubicBezTo>
                  <a:pt x="1084613" y="21771"/>
                  <a:pt x="542306" y="1088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3" name="TextBox 32"/>
          <p:cNvSpPr txBox="1"/>
          <p:nvPr/>
        </p:nvSpPr>
        <p:spPr>
          <a:xfrm>
            <a:off x="6989649" y="6415314"/>
            <a:ext cx="5059847" cy="332399"/>
          </a:xfrm>
          <a:prstGeom prst="rect">
            <a:avLst/>
          </a:prstGeom>
          <a:noFill/>
        </p:spPr>
        <p:txBody>
          <a:bodyPr wrap="none" lIns="0" tIns="0" rIns="0" bIns="0" rtlCol="0">
            <a:spAutoFit/>
          </a:bodyPr>
          <a:lstStyle/>
          <a:p>
            <a:pPr algn="r">
              <a:lnSpc>
                <a:spcPct val="90000"/>
              </a:lnSpc>
              <a:spcBef>
                <a:spcPct val="20000"/>
              </a:spcBef>
              <a:buSzPct val="80000"/>
            </a:pPr>
            <a:r>
              <a:rPr lang="en-US" sz="1200" b="1">
                <a:solidFill>
                  <a:schemeClr val="bg2">
                    <a:lumMod val="90000"/>
                  </a:schemeClr>
                </a:solidFill>
              </a:rPr>
              <a:t>Inspired by Steve Marx</a:t>
            </a:r>
            <a:br>
              <a:rPr lang="en-US" sz="1200" b="1">
                <a:solidFill>
                  <a:schemeClr val="bg2">
                    <a:lumMod val="90000"/>
                  </a:schemeClr>
                </a:solidFill>
              </a:rPr>
            </a:br>
            <a:r>
              <a:rPr lang="en-US" sz="1200">
                <a:solidFill>
                  <a:schemeClr val="bg2">
                    <a:lumMod val="90000"/>
                  </a:schemeClr>
                </a:solidFill>
              </a:rPr>
              <a:t>http://blog.smarx.com/posts/what-is-windows-azure-a-hand-drawn-video</a:t>
            </a:r>
          </a:p>
        </p:txBody>
      </p:sp>
    </p:spTree>
    <p:extLst>
      <p:ext uri="{BB962C8B-B14F-4D97-AF65-F5344CB8AC3E}">
        <p14:creationId xmlns:p14="http://schemas.microsoft.com/office/powerpoint/2010/main" val="1675748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250"/>
                                        <p:tgtEl>
                                          <p:spTgt spid="9"/>
                                        </p:tgtEl>
                                      </p:cBhvr>
                                    </p:animEffect>
                                  </p:childTnLst>
                                </p:cTn>
                              </p:par>
                            </p:childTnLst>
                          </p:cTn>
                        </p:par>
                        <p:par>
                          <p:cTn id="15" fill="hold">
                            <p:stCondLst>
                              <p:cond delay="750"/>
                            </p:stCondLst>
                            <p:childTnLst>
                              <p:par>
                                <p:cTn id="16" presetID="22" presetClass="entr" presetSubtype="2"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250"/>
                                        <p:tgtEl>
                                          <p:spTgt spid="10"/>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2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5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250"/>
                                        <p:tgtEl>
                                          <p:spTgt spid="28"/>
                                        </p:tgtEl>
                                      </p:cBhvr>
                                    </p:animEffect>
                                  </p:childTnLst>
                                </p:cTn>
                              </p:par>
                            </p:childTnLst>
                          </p:cTn>
                        </p:par>
                        <p:par>
                          <p:cTn id="48" fill="hold">
                            <p:stCondLst>
                              <p:cond delay="250"/>
                            </p:stCondLst>
                            <p:childTnLst>
                              <p:par>
                                <p:cTn id="49" presetID="22"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250"/>
                                        <p:tgtEl>
                                          <p:spTgt spid="29"/>
                                        </p:tgtEl>
                                      </p:cBhvr>
                                    </p:animEffec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250"/>
                                        <p:tgtEl>
                                          <p:spTgt spid="30"/>
                                        </p:tgtEl>
                                      </p:cBhvr>
                                    </p:animEffect>
                                  </p:childTnLst>
                                </p:cTn>
                              </p:par>
                            </p:childTnLst>
                          </p:cTn>
                        </p:par>
                        <p:par>
                          <p:cTn id="56" fill="hold">
                            <p:stCondLst>
                              <p:cond delay="750"/>
                            </p:stCondLst>
                            <p:childTnLst>
                              <p:par>
                                <p:cTn id="57" presetID="22" presetClass="entr" presetSubtype="2"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right)">
                                      <p:cBhvr>
                                        <p:cTn id="59" dur="250"/>
                                        <p:tgtEl>
                                          <p:spTgt spid="32"/>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250"/>
                                        <p:tgtEl>
                                          <p:spTgt spid="31"/>
                                        </p:tgtEl>
                                      </p:cBhvr>
                                    </p:animEffect>
                                  </p:childTnLst>
                                </p:cTn>
                              </p:par>
                            </p:childTnLst>
                          </p:cTn>
                        </p:par>
                        <p:par>
                          <p:cTn id="64" fill="hold">
                            <p:stCondLst>
                              <p:cond delay="125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250"/>
                                        <p:tgtEl>
                                          <p:spTgt spid="18"/>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250"/>
                                        <p:tgtEl>
                                          <p:spTgt spid="19"/>
                                        </p:tgtEl>
                                      </p:cBhvr>
                                    </p:animEffect>
                                  </p:childTnLst>
                                </p:cTn>
                              </p:par>
                            </p:childTnLst>
                          </p:cTn>
                        </p:par>
                        <p:par>
                          <p:cTn id="72" fill="hold">
                            <p:stCondLst>
                              <p:cond delay="1750"/>
                            </p:stCondLst>
                            <p:childTnLst>
                              <p:par>
                                <p:cTn id="73" presetID="10" presetClass="entr" presetSubtype="0"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8" grpId="0"/>
      <p:bldP spid="19" grpId="0"/>
      <p:bldP spid="20" grpId="0"/>
      <p:bldP spid="28" grpId="0" animBg="1"/>
      <p:bldP spid="29" grpId="0" animBg="1"/>
      <p:bldP spid="30" grpId="0" animBg="1"/>
      <p:bldP spid="31" grpId="0"/>
      <p:bldP spid="32" grpId="0" animBg="1"/>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9256"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custDataLst>
              <p:tags r:id="rId1"/>
            </p:custDataLst>
          </p:nvPr>
        </p:nvSpPr>
        <p:spPr/>
        <p:txBody>
          <a:bodyPr/>
          <a:lstStyle/>
          <a:p>
            <a:r>
              <a:rPr lang="en-US"/>
              <a:t>What is a Cloud Service?</a:t>
            </a:r>
          </a:p>
        </p:txBody>
      </p:sp>
      <p:sp>
        <p:nvSpPr>
          <p:cNvPr id="6" name="Rectangle 5"/>
          <p:cNvSpPr/>
          <p:nvPr/>
        </p:nvSpPr>
        <p:spPr bwMode="auto">
          <a:xfrm>
            <a:off x="2503609" y="2983041"/>
            <a:ext cx="3455934" cy="2598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0" name="Rectangle 9"/>
          <p:cNvSpPr/>
          <p:nvPr/>
        </p:nvSpPr>
        <p:spPr bwMode="auto">
          <a:xfrm>
            <a:off x="6128683" y="2983041"/>
            <a:ext cx="3474720" cy="25988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2" name="Content Placeholder 2"/>
          <p:cNvSpPr txBox="1">
            <a:spLocks/>
          </p:cNvSpPr>
          <p:nvPr>
            <p:custDataLst>
              <p:tags r:id="rId2"/>
            </p:custDataLst>
          </p:nvPr>
        </p:nvSpPr>
        <p:spPr>
          <a:xfrm>
            <a:off x="550843" y="1843786"/>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a:solidFill>
                  <a:schemeClr val="tx2">
                    <a:alpha val="99000"/>
                  </a:schemeClr>
                </a:solidFill>
                <a:latin typeface="Segoe UI Light" pitchFamily="34" charset="0"/>
              </a:rPr>
              <a:t>A collection of related service roles</a:t>
            </a:r>
            <a:endParaRPr lang="en-US">
              <a:solidFill>
                <a:schemeClr val="tx2">
                  <a:alpha val="99000"/>
                </a:schemeClr>
              </a:solidFill>
              <a:latin typeface="Segoe UI Light" pitchFamily="34" charset="0"/>
            </a:endParaRPr>
          </a:p>
        </p:txBody>
      </p:sp>
      <p:sp>
        <p:nvSpPr>
          <p:cNvPr id="13" name="TextBox 12"/>
          <p:cNvSpPr txBox="1"/>
          <p:nvPr/>
        </p:nvSpPr>
        <p:spPr>
          <a:xfrm>
            <a:off x="2484823" y="3147934"/>
            <a:ext cx="3474720" cy="553998"/>
          </a:xfrm>
          <a:prstGeom prst="rect">
            <a:avLst/>
          </a:prstGeom>
          <a:noFill/>
        </p:spPr>
        <p:txBody>
          <a:bodyPr wrap="square" lIns="0" tIns="0" rIns="0" bIns="0" rtlCol="0">
            <a:spAutoFit/>
          </a:bodyPr>
          <a:lstStyle/>
          <a:p>
            <a:pPr algn="ctr">
              <a:lnSpc>
                <a:spcPct val="90000"/>
              </a:lnSpc>
              <a:spcBef>
                <a:spcPct val="20000"/>
              </a:spcBef>
              <a:buSzPct val="80000"/>
            </a:pPr>
            <a:r>
              <a:rPr lang="en-US" sz="4000">
                <a:solidFill>
                  <a:schemeClr val="bg1">
                    <a:alpha val="99000"/>
                  </a:schemeClr>
                </a:solidFill>
                <a:latin typeface="Segoe UI Light" pitchFamily="34" charset="0"/>
              </a:rPr>
              <a:t>Web Role</a:t>
            </a:r>
          </a:p>
        </p:txBody>
      </p:sp>
      <p:sp>
        <p:nvSpPr>
          <p:cNvPr id="14" name="TextBox 13"/>
          <p:cNvSpPr txBox="1"/>
          <p:nvPr/>
        </p:nvSpPr>
        <p:spPr>
          <a:xfrm>
            <a:off x="6128683" y="3147934"/>
            <a:ext cx="3474720" cy="553998"/>
          </a:xfrm>
          <a:prstGeom prst="rect">
            <a:avLst/>
          </a:prstGeom>
          <a:noFill/>
        </p:spPr>
        <p:txBody>
          <a:bodyPr wrap="square" lIns="0" tIns="0" rIns="0" bIns="0" rtlCol="0">
            <a:spAutoFit/>
          </a:bodyPr>
          <a:lstStyle/>
          <a:p>
            <a:pPr algn="ctr">
              <a:lnSpc>
                <a:spcPct val="90000"/>
              </a:lnSpc>
              <a:spcBef>
                <a:spcPct val="20000"/>
              </a:spcBef>
              <a:buSzPct val="80000"/>
            </a:pPr>
            <a:r>
              <a:rPr lang="en-US" sz="4000">
                <a:solidFill>
                  <a:schemeClr val="bg1">
                    <a:alpha val="99000"/>
                  </a:schemeClr>
                </a:solidFill>
                <a:latin typeface="Segoe UI Light" pitchFamily="34" charset="0"/>
              </a:rPr>
              <a:t>Worker Role</a:t>
            </a:r>
          </a:p>
        </p:txBody>
      </p:sp>
      <p:sp>
        <p:nvSpPr>
          <p:cNvPr id="17" name="Freeform 62"/>
          <p:cNvSpPr>
            <a:spLocks noEditPoints="1"/>
          </p:cNvSpPr>
          <p:nvPr/>
        </p:nvSpPr>
        <p:spPr bwMode="black">
          <a:xfrm>
            <a:off x="3727446" y="3905331"/>
            <a:ext cx="926013" cy="92577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8" name="Group 17"/>
          <p:cNvGrpSpPr/>
          <p:nvPr/>
        </p:nvGrpSpPr>
        <p:grpSpPr bwMode="black">
          <a:xfrm>
            <a:off x="7314072" y="3962154"/>
            <a:ext cx="1103942" cy="898105"/>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6778532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19113" y="1463675"/>
            <a:ext cx="11149012" cy="482127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custDataLst>
              <p:tags r:id="rId1"/>
            </p:custDataLst>
          </p:nvPr>
        </p:nvSpPr>
        <p:spPr/>
        <p:txBody>
          <a:bodyPr/>
          <a:lstStyle/>
          <a:p>
            <a:r>
              <a:rPr lang="en-US"/>
              <a:t>Web Role</a:t>
            </a:r>
          </a:p>
        </p:txBody>
      </p:sp>
      <p:sp>
        <p:nvSpPr>
          <p:cNvPr id="3" name="Content Placeholder 2"/>
          <p:cNvSpPr>
            <a:spLocks noGrp="1"/>
          </p:cNvSpPr>
          <p:nvPr>
            <p:ph sz="quarter" idx="10"/>
            <p:custDataLst>
              <p:tags r:id="rId2"/>
            </p:custDataLst>
          </p:nvPr>
        </p:nvSpPr>
        <p:spPr>
          <a:xfrm>
            <a:off x="1033145" y="2378075"/>
            <a:ext cx="11155680" cy="1828193"/>
          </a:xfrm>
        </p:spPr>
        <p:txBody>
          <a:bodyPr/>
          <a:lstStyle/>
          <a:p>
            <a:r>
              <a:rPr lang="en-US" sz="3600">
                <a:solidFill>
                  <a:schemeClr val="bg1">
                    <a:alpha val="99000"/>
                  </a:schemeClr>
                </a:solidFill>
                <a:latin typeface="Segoe UI Light" pitchFamily="34" charset="0"/>
              </a:rPr>
              <a:t>All features of a worker role + IIS 7 or 7.5</a:t>
            </a:r>
          </a:p>
          <a:p>
            <a:r>
              <a:rPr lang="en-US" sz="3600">
                <a:solidFill>
                  <a:schemeClr val="bg1">
                    <a:alpha val="99000"/>
                  </a:schemeClr>
                </a:solidFill>
                <a:latin typeface="Segoe UI Light" pitchFamily="34" charset="0"/>
              </a:rPr>
              <a:t>Hosts</a:t>
            </a:r>
          </a:p>
          <a:p>
            <a:pPr marL="0" lvl="1"/>
            <a:r>
              <a:rPr lang="en-US" sz="2000">
                <a:solidFill>
                  <a:schemeClr val="accent4">
                    <a:lumMod val="50000"/>
                    <a:alpha val="99000"/>
                  </a:schemeClr>
                </a:solidFill>
              </a:rPr>
              <a:t>Webforms or MVC</a:t>
            </a:r>
          </a:p>
          <a:p>
            <a:pPr marL="0" lvl="1"/>
            <a:r>
              <a:rPr lang="en-US" sz="2000">
                <a:solidFill>
                  <a:schemeClr val="accent4">
                    <a:lumMod val="50000"/>
                    <a:alpha val="99000"/>
                  </a:schemeClr>
                </a:solidFill>
              </a:rPr>
              <a:t>FastCGI applications (e.g. PHP)</a:t>
            </a:r>
          </a:p>
          <a:p>
            <a:pPr marL="0" lvl="1"/>
            <a:r>
              <a:rPr lang="en-US" sz="2000">
                <a:solidFill>
                  <a:schemeClr val="accent4">
                    <a:lumMod val="50000"/>
                    <a:alpha val="99000"/>
                  </a:schemeClr>
                </a:solidFill>
              </a:rPr>
              <a:t>Multiple Websites</a:t>
            </a:r>
          </a:p>
        </p:txBody>
      </p:sp>
      <p:sp>
        <p:nvSpPr>
          <p:cNvPr id="10" name="Freeform 62"/>
          <p:cNvSpPr>
            <a:spLocks noEditPoints="1"/>
          </p:cNvSpPr>
          <p:nvPr/>
        </p:nvSpPr>
        <p:spPr bwMode="black">
          <a:xfrm>
            <a:off x="8409483"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Tree>
    <p:extLst>
      <p:ext uri="{BB962C8B-B14F-4D97-AF65-F5344CB8AC3E}">
        <p14:creationId xmlns:p14="http://schemas.microsoft.com/office/powerpoint/2010/main" val="35439329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19113" y="1446179"/>
            <a:ext cx="11149012" cy="4821271"/>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custDataLst>
              <p:tags r:id="rId1"/>
            </p:custDataLst>
          </p:nvPr>
        </p:nvSpPr>
        <p:spPr/>
        <p:txBody>
          <a:bodyPr/>
          <a:lstStyle/>
          <a:p>
            <a:r>
              <a:rPr lang="en-US"/>
              <a:t>Worker Role Patterns</a:t>
            </a:r>
          </a:p>
        </p:txBody>
      </p:sp>
      <p:sp>
        <p:nvSpPr>
          <p:cNvPr id="3" name="Content Placeholder 2"/>
          <p:cNvSpPr>
            <a:spLocks noGrp="1"/>
          </p:cNvSpPr>
          <p:nvPr>
            <p:ph sz="quarter" idx="10"/>
            <p:custDataLst>
              <p:tags r:id="rId2"/>
            </p:custDataLst>
          </p:nvPr>
        </p:nvSpPr>
        <p:spPr>
          <a:xfrm>
            <a:off x="803926" y="1463675"/>
            <a:ext cx="11155680" cy="4924425"/>
          </a:xfrm>
        </p:spPr>
        <p:txBody>
          <a:bodyPr/>
          <a:lstStyle/>
          <a:p>
            <a:r>
              <a:rPr lang="en-US" sz="3600">
                <a:solidFill>
                  <a:schemeClr val="bg1">
                    <a:alpha val="99000"/>
                  </a:schemeClr>
                </a:solidFill>
                <a:latin typeface="Segoe UI Light" pitchFamily="34" charset="0"/>
              </a:rPr>
              <a:t>Queue Polling Worker</a:t>
            </a:r>
          </a:p>
          <a:p>
            <a:pPr marL="0" lvl="1"/>
            <a:r>
              <a:rPr lang="en-US" sz="2000">
                <a:solidFill>
                  <a:schemeClr val="accent6">
                    <a:lumMod val="20000"/>
                    <a:lumOff val="80000"/>
                    <a:alpha val="99000"/>
                  </a:schemeClr>
                </a:solidFill>
              </a:rPr>
              <a:t>Poll and Pop Messages within while(true) loop</a:t>
            </a:r>
          </a:p>
          <a:p>
            <a:pPr marL="0" lvl="1"/>
            <a:r>
              <a:rPr lang="en-US" sz="2000">
                <a:solidFill>
                  <a:schemeClr val="accent6">
                    <a:lumMod val="20000"/>
                    <a:lumOff val="80000"/>
                    <a:alpha val="99000"/>
                  </a:schemeClr>
                </a:solidFill>
              </a:rPr>
              <a:t>E.g. Map/Reduce pattern, background image processing</a:t>
            </a:r>
          </a:p>
          <a:p>
            <a:r>
              <a:rPr lang="en-US" sz="3600">
                <a:solidFill>
                  <a:schemeClr val="bg1">
                    <a:alpha val="99000"/>
                  </a:schemeClr>
                </a:solidFill>
                <a:latin typeface="Segoe UI Light" pitchFamily="34" charset="0"/>
              </a:rPr>
              <a:t>Listening Worker Role</a:t>
            </a:r>
          </a:p>
          <a:p>
            <a:pPr marL="0" lvl="1"/>
            <a:r>
              <a:rPr lang="en-US" sz="2000">
                <a:solidFill>
                  <a:schemeClr val="accent6">
                    <a:lumMod val="20000"/>
                    <a:lumOff val="80000"/>
                    <a:alpha val="99000"/>
                  </a:schemeClr>
                </a:solidFill>
              </a:rPr>
              <a:t>Create TcpListener or WCF Service Host</a:t>
            </a:r>
          </a:p>
          <a:p>
            <a:pPr marL="0" lvl="1"/>
            <a:r>
              <a:rPr lang="en-US" sz="2000">
                <a:solidFill>
                  <a:schemeClr val="accent6">
                    <a:lumMod val="20000"/>
                    <a:lumOff val="80000"/>
                    <a:alpha val="99000"/>
                  </a:schemeClr>
                </a:solidFill>
              </a:rPr>
              <a:t>E.g. Run a .NET SMTP server or WCF Service</a:t>
            </a:r>
          </a:p>
          <a:p>
            <a:r>
              <a:rPr lang="en-US" sz="3600">
                <a:solidFill>
                  <a:schemeClr val="bg1">
                    <a:alpha val="99000"/>
                  </a:schemeClr>
                </a:solidFill>
                <a:latin typeface="Segoe UI Light" pitchFamily="34" charset="0"/>
              </a:rPr>
              <a:t>External Process Worker Role</a:t>
            </a:r>
          </a:p>
          <a:p>
            <a:pPr marL="0" lvl="1"/>
            <a:r>
              <a:rPr lang="en-US" sz="2000">
                <a:solidFill>
                  <a:schemeClr val="accent6">
                    <a:lumMod val="20000"/>
                    <a:lumOff val="80000"/>
                    <a:alpha val="99000"/>
                  </a:schemeClr>
                </a:solidFill>
              </a:rPr>
              <a:t>OnStart or Run method executes Process.Start()</a:t>
            </a:r>
          </a:p>
          <a:p>
            <a:pPr marL="0" lvl="1"/>
            <a:r>
              <a:rPr lang="en-US" sz="2000">
                <a:solidFill>
                  <a:schemeClr val="accent6">
                    <a:lumMod val="20000"/>
                    <a:lumOff val="80000"/>
                    <a:alpha val="99000"/>
                  </a:schemeClr>
                </a:solidFill>
              </a:rPr>
              <a:t>Startup Task installs or executes background/foreground process</a:t>
            </a:r>
          </a:p>
          <a:p>
            <a:pPr marL="0" lvl="1"/>
            <a:r>
              <a:rPr lang="en-US" sz="2000">
                <a:solidFill>
                  <a:schemeClr val="accent6">
                    <a:lumMod val="20000"/>
                    <a:lumOff val="80000"/>
                    <a:alpha val="99000"/>
                  </a:schemeClr>
                </a:solidFill>
              </a:rPr>
              <a:t>Custom Role Entry Point (executable or .Net assembly)</a:t>
            </a:r>
          </a:p>
          <a:p>
            <a:pPr marL="0" lvl="1"/>
            <a:r>
              <a:rPr lang="en-US" sz="2000">
                <a:solidFill>
                  <a:schemeClr val="accent6">
                    <a:lumMod val="20000"/>
                    <a:lumOff val="80000"/>
                    <a:alpha val="99000"/>
                  </a:schemeClr>
                </a:solidFill>
              </a:rPr>
              <a:t>E.g. Run a database server, web server, distributed cache</a:t>
            </a:r>
          </a:p>
        </p:txBody>
      </p:sp>
      <p:grpSp>
        <p:nvGrpSpPr>
          <p:cNvPr id="10" name="Group 9"/>
          <p:cNvGrpSpPr/>
          <p:nvPr/>
        </p:nvGrpSpPr>
        <p:grpSpPr bwMode="black">
          <a:xfrm>
            <a:off x="8305449" y="2503357"/>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spTree>
    <p:extLst>
      <p:ext uri="{BB962C8B-B14F-4D97-AF65-F5344CB8AC3E}">
        <p14:creationId xmlns:p14="http://schemas.microsoft.com/office/powerpoint/2010/main" val="4671557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7526" y="1705354"/>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custDataLst>
              <p:tags r:id="rId1"/>
            </p:custDataLst>
          </p:nvPr>
        </p:nvSpPr>
        <p:spPr/>
        <p:txBody>
          <a:bodyPr/>
          <a:lstStyle/>
          <a:p>
            <a:r>
              <a:rPr lang="en-US"/>
              <a:t>What can run on a cloud service?</a:t>
            </a:r>
          </a:p>
        </p:txBody>
      </p:sp>
      <p:grpSp>
        <p:nvGrpSpPr>
          <p:cNvPr id="3" name="Group 2"/>
          <p:cNvGrpSpPr/>
          <p:nvPr/>
        </p:nvGrpSpPr>
        <p:grpSpPr>
          <a:xfrm>
            <a:off x="734519" y="1895138"/>
            <a:ext cx="4117399" cy="3678083"/>
            <a:chOff x="734518" y="1895138"/>
            <a:chExt cx="10698775" cy="3678083"/>
          </a:xfrm>
        </p:grpSpPr>
        <p:sp>
          <p:nvSpPr>
            <p:cNvPr id="6" name="Rectangle 5"/>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a:spcBef>
                  <a:spcPts val="1200"/>
                </a:spcBef>
                <a:buSzPct val="80000"/>
              </a:pPr>
              <a:r>
                <a:rPr lang="en-US" sz="3600">
                  <a:ln>
                    <a:solidFill>
                      <a:srgbClr val="FFFFFF">
                        <a:alpha val="0"/>
                      </a:srgbClr>
                    </a:solidFill>
                  </a:ln>
                  <a:solidFill>
                    <a:schemeClr val="bg1">
                      <a:alpha val="99000"/>
                    </a:schemeClr>
                  </a:solidFill>
                  <a:latin typeface="Segoe UI Light" pitchFamily="34" charset="0"/>
                </a:rPr>
                <a:t>General Rule</a:t>
              </a:r>
            </a:p>
          </p:txBody>
        </p:sp>
        <p:sp>
          <p:nvSpPr>
            <p:cNvPr id="7" name="Rectangle 6"/>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a:spcBef>
                  <a:spcPts val="1200"/>
                </a:spcBef>
                <a:buSzPct val="80000"/>
              </a:pPr>
              <a:r>
                <a:rPr lang="en-US" sz="3200">
                  <a:ln>
                    <a:solidFill>
                      <a:srgbClr val="FFFFFF">
                        <a:alpha val="0"/>
                      </a:srgbClr>
                    </a:solidFill>
                  </a:ln>
                  <a:solidFill>
                    <a:schemeClr val="bg1">
                      <a:alpha val="99000"/>
                    </a:schemeClr>
                  </a:solidFill>
                  <a:latin typeface="Segoe UI Light" pitchFamily="34" charset="0"/>
                </a:rPr>
                <a:t>Choice of Language</a:t>
              </a:r>
            </a:p>
          </p:txBody>
        </p:sp>
        <p:sp>
          <p:nvSpPr>
            <p:cNvPr id="8" name="Rectangle 7"/>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a:spcBef>
                  <a:spcPts val="1200"/>
                </a:spcBef>
                <a:buSzPct val="80000"/>
              </a:pPr>
              <a:r>
                <a:rPr lang="en-US" sz="3200">
                  <a:ln>
                    <a:solidFill>
                      <a:srgbClr val="FFFFFF">
                        <a:alpha val="0"/>
                      </a:srgbClr>
                    </a:solidFill>
                  </a:ln>
                  <a:solidFill>
                    <a:schemeClr val="bg1">
                      <a:alpha val="99000"/>
                    </a:schemeClr>
                  </a:solidFill>
                  <a:latin typeface="Segoe UI Light" pitchFamily="34" charset="0"/>
                </a:rPr>
                <a:t>Choice of Frameworks</a:t>
              </a:r>
            </a:p>
          </p:txBody>
        </p:sp>
      </p:grpSp>
      <p:grpSp>
        <p:nvGrpSpPr>
          <p:cNvPr id="9" name="Group 8"/>
          <p:cNvGrpSpPr/>
          <p:nvPr/>
        </p:nvGrpSpPr>
        <p:grpSpPr>
          <a:xfrm>
            <a:off x="4951710" y="1902321"/>
            <a:ext cx="6483436" cy="3678083"/>
            <a:chOff x="734518" y="1895138"/>
            <a:chExt cx="10698775" cy="3678083"/>
          </a:xfrm>
        </p:grpSpPr>
        <p:sp>
          <p:nvSpPr>
            <p:cNvPr id="10" name="Rectangle 9"/>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274320" bIns="45718" numCol="1" rtlCol="0" anchor="ctr" anchorCtr="0" compatLnSpc="1">
              <a:prstTxWarp prst="textNoShape">
                <a:avLst/>
              </a:prstTxWarp>
            </a:bodyPr>
            <a:lstStyle/>
            <a:p>
              <a:pPr marL="460375" lvl="1" algn="ctr">
                <a:spcBef>
                  <a:spcPts val="300"/>
                </a:spcBef>
                <a:buSzPct val="80000"/>
              </a:pPr>
              <a:r>
                <a:rPr lang="en-US" sz="2000">
                  <a:ln>
                    <a:solidFill>
                      <a:srgbClr val="FFFFFF">
                        <a:alpha val="0"/>
                      </a:srgbClr>
                    </a:solidFill>
                  </a:ln>
                  <a:solidFill>
                    <a:schemeClr val="bg1">
                      <a:alpha val="99000"/>
                    </a:schemeClr>
                  </a:solidFill>
                </a:rPr>
                <a:t>If it runs in Windows it can run as a Cloud Service</a:t>
              </a:r>
            </a:p>
          </p:txBody>
        </p:sp>
        <p:sp>
          <p:nvSpPr>
            <p:cNvPr id="11" name="Rectangle 10"/>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274320" bIns="45718" numCol="1" rtlCol="0" anchor="ctr" anchorCtr="0" compatLnSpc="1">
              <a:prstTxWarp prst="textNoShape">
                <a:avLst/>
              </a:prstTxWarp>
            </a:bodyPr>
            <a:lstStyle/>
            <a:p>
              <a:pPr marL="460375" lvl="1" algn="ctr">
                <a:spcBef>
                  <a:spcPts val="300"/>
                </a:spcBef>
                <a:buSzPct val="80000"/>
              </a:pPr>
              <a:r>
                <a:rPr lang="en-US" sz="2000">
                  <a:ln>
                    <a:solidFill>
                      <a:srgbClr val="FFFFFF">
                        <a:alpha val="0"/>
                      </a:srgbClr>
                    </a:solidFill>
                  </a:ln>
                  <a:solidFill>
                    <a:schemeClr val="bg1"/>
                  </a:solidFill>
                </a:rPr>
                <a:t>C#, VB, C++, Java, PHP, Node.js, Phython, etc.</a:t>
              </a:r>
            </a:p>
          </p:txBody>
        </p:sp>
        <p:sp>
          <p:nvSpPr>
            <p:cNvPr id="12" name="Rectangle 11"/>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274320" bIns="45718" numCol="1" rtlCol="0" anchor="ctr" anchorCtr="0" compatLnSpc="1">
              <a:prstTxWarp prst="textNoShape">
                <a:avLst/>
              </a:prstTxWarp>
            </a:bodyPr>
            <a:lstStyle/>
            <a:p>
              <a:pPr marL="460375" lvl="1" algn="ctr">
                <a:spcBef>
                  <a:spcPts val="300"/>
                </a:spcBef>
                <a:buSzPct val="80000"/>
              </a:pPr>
              <a:r>
                <a:rPr lang="en-US" sz="2000">
                  <a:ln>
                    <a:solidFill>
                      <a:srgbClr val="FFFFFF">
                        <a:alpha val="0"/>
                      </a:srgbClr>
                    </a:solidFill>
                  </a:ln>
                  <a:solidFill>
                    <a:schemeClr val="bg1"/>
                  </a:solidFill>
                </a:rPr>
                <a:t>.NET, ExpressJS, Rails, Zend, etc.</a:t>
              </a:r>
            </a:p>
          </p:txBody>
        </p:sp>
      </p:grpSp>
    </p:spTree>
    <p:extLst>
      <p:ext uri="{BB962C8B-B14F-4D97-AF65-F5344CB8AC3E}">
        <p14:creationId xmlns:p14="http://schemas.microsoft.com/office/powerpoint/2010/main" val="20530639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132"/>
          <p:cNvGrpSpPr/>
          <p:nvPr/>
        </p:nvGrpSpPr>
        <p:grpSpPr>
          <a:xfrm rot="16200000">
            <a:off x="966675" y="2769372"/>
            <a:ext cx="3777268" cy="1203983"/>
            <a:chOff x="1431406" y="2790370"/>
            <a:chExt cx="3777268" cy="1203983"/>
          </a:xfrm>
        </p:grpSpPr>
        <p:cxnSp>
          <p:nvCxnSpPr>
            <p:cNvPr id="126" name="Elbow Connector 125"/>
            <p:cNvCxnSpPr/>
            <p:nvPr/>
          </p:nvCxnSpPr>
          <p:spPr>
            <a:xfrm rot="5400000">
              <a:off x="3967674" y="2753352"/>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0" name="Elbow Connector 129"/>
            <p:cNvCxnSpPr/>
            <p:nvPr/>
          </p:nvCxnSpPr>
          <p:spPr>
            <a:xfrm rot="16200000" flipH="1">
              <a:off x="1642202" y="2579574"/>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3497767" y="2790370"/>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5069894" y="1274144"/>
            <a:ext cx="1454727" cy="1828800"/>
            <a:chOff x="8223343" y="2394857"/>
            <a:chExt cx="2667001" cy="3352801"/>
          </a:xfrm>
        </p:grpSpPr>
        <p:sp>
          <p:nvSpPr>
            <p:cNvPr id="4" name="Rectangle 3"/>
            <p:cNvSpPr/>
            <p:nvPr/>
          </p:nvSpPr>
          <p:spPr bwMode="auto">
            <a:xfrm>
              <a:off x="8223343" y="2394857"/>
              <a:ext cx="2667001" cy="33528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5" name="Freeform 62"/>
            <p:cNvSpPr>
              <a:spLocks noEditPoints="1"/>
            </p:cNvSpPr>
            <p:nvPr/>
          </p:nvSpPr>
          <p:spPr bwMode="black">
            <a:xfrm>
              <a:off x="8409483"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6" name="TextBox 5"/>
            <p:cNvSpPr txBox="1"/>
            <p:nvPr/>
          </p:nvSpPr>
          <p:spPr>
            <a:xfrm flipH="1">
              <a:off x="8522701" y="5181086"/>
              <a:ext cx="2068285" cy="457048"/>
            </a:xfrm>
            <a:prstGeom prst="rect">
              <a:avLst/>
            </a:prstGeom>
            <a:noFill/>
          </p:spPr>
          <p:txBody>
            <a:bodyPr wrap="square" lIns="0" tIns="0" rIns="0" bIns="0" rtlCol="0">
              <a:spAutoFit/>
            </a:bodyPr>
            <a:lstStyle/>
            <a:p>
              <a:pPr algn="ctr">
                <a:lnSpc>
                  <a:spcPct val="90000"/>
                </a:lnSpc>
                <a:spcBef>
                  <a:spcPct val="20000"/>
                </a:spcBef>
                <a:buSzPct val="80000"/>
              </a:pPr>
              <a:r>
                <a:rPr lang="en-US" sz="1800">
                  <a:solidFill>
                    <a:schemeClr val="bg1"/>
                  </a:solidFill>
                </a:rPr>
                <a:t>Web Role</a:t>
              </a:r>
            </a:p>
          </p:txBody>
        </p:sp>
      </p:grpSp>
      <p:grpSp>
        <p:nvGrpSpPr>
          <p:cNvPr id="8" name="Group 7"/>
          <p:cNvGrpSpPr/>
          <p:nvPr/>
        </p:nvGrpSpPr>
        <p:grpSpPr>
          <a:xfrm>
            <a:off x="5069894" y="3263123"/>
            <a:ext cx="1454727" cy="1828800"/>
            <a:chOff x="8223343" y="2394857"/>
            <a:chExt cx="2667001" cy="3352801"/>
          </a:xfrm>
        </p:grpSpPr>
        <p:sp>
          <p:nvSpPr>
            <p:cNvPr id="9" name="Rectangle 8"/>
            <p:cNvSpPr/>
            <p:nvPr/>
          </p:nvSpPr>
          <p:spPr bwMode="auto">
            <a:xfrm>
              <a:off x="8223343" y="2394857"/>
              <a:ext cx="2667001" cy="33528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0" name="Freeform 62"/>
            <p:cNvSpPr>
              <a:spLocks noEditPoints="1"/>
            </p:cNvSpPr>
            <p:nvPr/>
          </p:nvSpPr>
          <p:spPr bwMode="black">
            <a:xfrm>
              <a:off x="8409483"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 name="TextBox 10"/>
            <p:cNvSpPr txBox="1"/>
            <p:nvPr/>
          </p:nvSpPr>
          <p:spPr>
            <a:xfrm flipH="1">
              <a:off x="8522701" y="5181086"/>
              <a:ext cx="2068285" cy="457048"/>
            </a:xfrm>
            <a:prstGeom prst="rect">
              <a:avLst/>
            </a:prstGeom>
            <a:noFill/>
          </p:spPr>
          <p:txBody>
            <a:bodyPr wrap="square" lIns="0" tIns="0" rIns="0" bIns="0" rtlCol="0">
              <a:spAutoFit/>
            </a:bodyPr>
            <a:lstStyle/>
            <a:p>
              <a:pPr algn="ctr">
                <a:lnSpc>
                  <a:spcPct val="90000"/>
                </a:lnSpc>
                <a:spcBef>
                  <a:spcPct val="20000"/>
                </a:spcBef>
                <a:buSzPct val="80000"/>
              </a:pPr>
              <a:r>
                <a:rPr lang="en-US" sz="1800">
                  <a:solidFill>
                    <a:schemeClr val="bg1"/>
                  </a:solidFill>
                </a:rPr>
                <a:t>Web Role</a:t>
              </a:r>
            </a:p>
          </p:txBody>
        </p:sp>
      </p:grpSp>
      <p:grpSp>
        <p:nvGrpSpPr>
          <p:cNvPr id="28" name="Group 27"/>
          <p:cNvGrpSpPr/>
          <p:nvPr/>
        </p:nvGrpSpPr>
        <p:grpSpPr>
          <a:xfrm>
            <a:off x="9492044" y="456532"/>
            <a:ext cx="1454727" cy="1828800"/>
            <a:chOff x="6786428" y="456532"/>
            <a:chExt cx="1454727" cy="1828800"/>
          </a:xfrm>
        </p:grpSpPr>
        <p:sp>
          <p:nvSpPr>
            <p:cNvPr id="13" name="Rectangle 12"/>
            <p:cNvSpPr/>
            <p:nvPr/>
          </p:nvSpPr>
          <p:spPr bwMode="auto">
            <a:xfrm>
              <a:off x="6786428" y="456532"/>
              <a:ext cx="1454727" cy="1828800"/>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5" name="TextBox 14"/>
            <p:cNvSpPr txBox="1"/>
            <p:nvPr/>
          </p:nvSpPr>
          <p:spPr>
            <a:xfrm flipH="1">
              <a:off x="6949714" y="1976293"/>
              <a:ext cx="1128155" cy="221599"/>
            </a:xfrm>
            <a:prstGeom prst="rect">
              <a:avLst/>
            </a:prstGeom>
            <a:noFill/>
          </p:spPr>
          <p:txBody>
            <a:bodyPr wrap="square" lIns="0" tIns="0" rIns="0" bIns="0" rtlCol="0">
              <a:spAutoFit/>
            </a:bodyPr>
            <a:lstStyle/>
            <a:p>
              <a:pPr algn="ctr">
                <a:lnSpc>
                  <a:spcPct val="90000"/>
                </a:lnSpc>
                <a:spcBef>
                  <a:spcPct val="20000"/>
                </a:spcBef>
                <a:buSzPct val="80000"/>
              </a:pPr>
              <a:r>
                <a:rPr lang="en-US" sz="1600">
                  <a:solidFill>
                    <a:schemeClr val="bg1"/>
                  </a:solidFill>
                </a:rPr>
                <a:t>Worker Role</a:t>
              </a:r>
            </a:p>
          </p:txBody>
        </p:sp>
        <p:grpSp>
          <p:nvGrpSpPr>
            <p:cNvPr id="24" name="Group 23"/>
            <p:cNvGrpSpPr/>
            <p:nvPr/>
          </p:nvGrpSpPr>
          <p:grpSpPr bwMode="black">
            <a:xfrm>
              <a:off x="6918039" y="719759"/>
              <a:ext cx="1191503" cy="969340"/>
              <a:chOff x="5184775" y="225425"/>
              <a:chExt cx="1500188" cy="1220788"/>
            </a:xfrm>
            <a:solidFill>
              <a:srgbClr val="FFFFFF"/>
            </a:solidFill>
          </p:grpSpPr>
          <p:sp>
            <p:nvSpPr>
              <p:cNvPr id="2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2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2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grpSp>
      <p:grpSp>
        <p:nvGrpSpPr>
          <p:cNvPr id="29" name="Group 28"/>
          <p:cNvGrpSpPr/>
          <p:nvPr/>
        </p:nvGrpSpPr>
        <p:grpSpPr>
          <a:xfrm>
            <a:off x="9492043" y="2442327"/>
            <a:ext cx="1454727" cy="1828800"/>
            <a:chOff x="6786428" y="456532"/>
            <a:chExt cx="1454727" cy="1828800"/>
          </a:xfrm>
        </p:grpSpPr>
        <p:sp>
          <p:nvSpPr>
            <p:cNvPr id="30" name="Rectangle 29"/>
            <p:cNvSpPr/>
            <p:nvPr/>
          </p:nvSpPr>
          <p:spPr bwMode="auto">
            <a:xfrm>
              <a:off x="6786428" y="456532"/>
              <a:ext cx="1454727" cy="1828800"/>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31" name="TextBox 30"/>
            <p:cNvSpPr txBox="1"/>
            <p:nvPr/>
          </p:nvSpPr>
          <p:spPr>
            <a:xfrm flipH="1">
              <a:off x="6949714" y="1976293"/>
              <a:ext cx="1128155" cy="221599"/>
            </a:xfrm>
            <a:prstGeom prst="rect">
              <a:avLst/>
            </a:prstGeom>
            <a:noFill/>
          </p:spPr>
          <p:txBody>
            <a:bodyPr wrap="square" lIns="0" tIns="0" rIns="0" bIns="0" rtlCol="0">
              <a:spAutoFit/>
            </a:bodyPr>
            <a:lstStyle/>
            <a:p>
              <a:pPr algn="ctr">
                <a:lnSpc>
                  <a:spcPct val="90000"/>
                </a:lnSpc>
                <a:spcBef>
                  <a:spcPct val="20000"/>
                </a:spcBef>
                <a:buSzPct val="80000"/>
              </a:pPr>
              <a:r>
                <a:rPr lang="en-US" sz="1600">
                  <a:solidFill>
                    <a:schemeClr val="bg1"/>
                  </a:solidFill>
                </a:rPr>
                <a:t>Worker Role</a:t>
              </a:r>
            </a:p>
          </p:txBody>
        </p:sp>
        <p:grpSp>
          <p:nvGrpSpPr>
            <p:cNvPr id="32" name="Group 31"/>
            <p:cNvGrpSpPr/>
            <p:nvPr/>
          </p:nvGrpSpPr>
          <p:grpSpPr bwMode="black">
            <a:xfrm>
              <a:off x="6918039" y="719759"/>
              <a:ext cx="1191503" cy="969340"/>
              <a:chOff x="5184775" y="225425"/>
              <a:chExt cx="1500188" cy="1220788"/>
            </a:xfrm>
            <a:solidFill>
              <a:srgbClr val="FFFFFF"/>
            </a:solidFill>
          </p:grpSpPr>
          <p:sp>
            <p:nvSpPr>
              <p:cNvPr id="3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34"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35"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grpSp>
      <p:grpSp>
        <p:nvGrpSpPr>
          <p:cNvPr id="36" name="Group 35"/>
          <p:cNvGrpSpPr/>
          <p:nvPr/>
        </p:nvGrpSpPr>
        <p:grpSpPr>
          <a:xfrm>
            <a:off x="9492044" y="4442038"/>
            <a:ext cx="1454727" cy="1828800"/>
            <a:chOff x="6786428" y="456532"/>
            <a:chExt cx="1454727" cy="1828800"/>
          </a:xfrm>
        </p:grpSpPr>
        <p:sp>
          <p:nvSpPr>
            <p:cNvPr id="37" name="Rectangle 36"/>
            <p:cNvSpPr/>
            <p:nvPr/>
          </p:nvSpPr>
          <p:spPr bwMode="auto">
            <a:xfrm>
              <a:off x="6786428" y="456532"/>
              <a:ext cx="1454727" cy="1828800"/>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38" name="TextBox 37"/>
            <p:cNvSpPr txBox="1"/>
            <p:nvPr/>
          </p:nvSpPr>
          <p:spPr>
            <a:xfrm flipH="1">
              <a:off x="6949714" y="1976293"/>
              <a:ext cx="1128155" cy="221599"/>
            </a:xfrm>
            <a:prstGeom prst="rect">
              <a:avLst/>
            </a:prstGeom>
            <a:noFill/>
          </p:spPr>
          <p:txBody>
            <a:bodyPr wrap="square" lIns="0" tIns="0" rIns="0" bIns="0" rtlCol="0">
              <a:spAutoFit/>
            </a:bodyPr>
            <a:lstStyle/>
            <a:p>
              <a:pPr algn="ctr">
                <a:lnSpc>
                  <a:spcPct val="90000"/>
                </a:lnSpc>
                <a:spcBef>
                  <a:spcPct val="20000"/>
                </a:spcBef>
                <a:buSzPct val="80000"/>
              </a:pPr>
              <a:r>
                <a:rPr lang="en-US" sz="1600">
                  <a:solidFill>
                    <a:schemeClr val="bg1"/>
                  </a:solidFill>
                </a:rPr>
                <a:t>Worker Role</a:t>
              </a:r>
            </a:p>
          </p:txBody>
        </p:sp>
        <p:grpSp>
          <p:nvGrpSpPr>
            <p:cNvPr id="39" name="Group 38"/>
            <p:cNvGrpSpPr/>
            <p:nvPr/>
          </p:nvGrpSpPr>
          <p:grpSpPr bwMode="black">
            <a:xfrm>
              <a:off x="6918039" y="719759"/>
              <a:ext cx="1191503" cy="969340"/>
              <a:chOff x="5184775" y="225425"/>
              <a:chExt cx="1500188" cy="1220788"/>
            </a:xfrm>
            <a:solidFill>
              <a:srgbClr val="FFFFFF"/>
            </a:solidFill>
          </p:grpSpPr>
          <p:sp>
            <p:nvSpPr>
              <p:cNvPr id="4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4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42"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grpSp>
      <p:grpSp>
        <p:nvGrpSpPr>
          <p:cNvPr id="120" name="Group 119"/>
          <p:cNvGrpSpPr/>
          <p:nvPr/>
        </p:nvGrpSpPr>
        <p:grpSpPr>
          <a:xfrm rot="16200000">
            <a:off x="1341801" y="2892272"/>
            <a:ext cx="4919133" cy="624062"/>
            <a:chOff x="3733800" y="2866656"/>
            <a:chExt cx="4919133" cy="624062"/>
          </a:xfrm>
        </p:grpSpPr>
        <p:sp>
          <p:nvSpPr>
            <p:cNvPr id="121" name="Trapezoid 120"/>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a:gradFill>
                    <a:gsLst>
                      <a:gs pos="0">
                        <a:srgbClr val="FFFFFF"/>
                      </a:gs>
                      <a:gs pos="100000">
                        <a:srgbClr val="FFFFFF"/>
                      </a:gs>
                    </a:gsLst>
                    <a:lin ang="5400000" scaled="0"/>
                  </a:gradFill>
                </a:rPr>
                <a:t> Network Load Balancer</a:t>
              </a:r>
            </a:p>
          </p:txBody>
        </p:sp>
        <p:pic>
          <p:nvPicPr>
            <p:cNvPr id="122" name="Picture 12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grpSp>
        <p:nvGrpSpPr>
          <p:cNvPr id="154" name="Group 153"/>
          <p:cNvGrpSpPr/>
          <p:nvPr/>
        </p:nvGrpSpPr>
        <p:grpSpPr>
          <a:xfrm>
            <a:off x="4149237" y="2264342"/>
            <a:ext cx="922867" cy="1990997"/>
            <a:chOff x="4149237" y="2264342"/>
            <a:chExt cx="922867" cy="1990997"/>
          </a:xfrm>
        </p:grpSpPr>
        <p:sp>
          <p:nvSpPr>
            <p:cNvPr id="124" name="Down Arrow 123"/>
            <p:cNvSpPr/>
            <p:nvPr/>
          </p:nvSpPr>
          <p:spPr bwMode="auto">
            <a:xfrm rot="16200000">
              <a:off x="4467235" y="3650470"/>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25" name="Down Arrow 124"/>
            <p:cNvSpPr/>
            <p:nvPr/>
          </p:nvSpPr>
          <p:spPr bwMode="auto">
            <a:xfrm rot="16200000">
              <a:off x="4467235" y="1946344"/>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pic>
        <p:nvPicPr>
          <p:cNvPr id="127" name="Picture 1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03954" y="2557250"/>
            <a:ext cx="1688040" cy="1486715"/>
          </a:xfrm>
          <a:prstGeom prst="rect">
            <a:avLst/>
          </a:prstGeom>
        </p:spPr>
      </p:pic>
      <p:pic>
        <p:nvPicPr>
          <p:cNvPr id="128" name="Picture 12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98304" y="4811663"/>
            <a:ext cx="1587892" cy="976385"/>
          </a:xfrm>
          <a:prstGeom prst="rect">
            <a:avLst/>
          </a:prstGeom>
        </p:spPr>
      </p:pic>
      <p:pic>
        <p:nvPicPr>
          <p:cNvPr id="129" name="Picture 1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689401" y="992927"/>
            <a:ext cx="566904" cy="1069389"/>
          </a:xfrm>
          <a:prstGeom prst="rect">
            <a:avLst/>
          </a:prstGeom>
        </p:spPr>
      </p:pic>
      <p:pic>
        <p:nvPicPr>
          <p:cNvPr id="136" name="Picture 9" descr="C:\Users\Jonahs\Dropbox\Projects SCOTT\MEET Windows Azure\source\Background\tile-icon-messaging.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606331" y="495941"/>
            <a:ext cx="851488" cy="851488"/>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p:cNvGrpSpPr/>
          <p:nvPr/>
        </p:nvGrpSpPr>
        <p:grpSpPr>
          <a:xfrm>
            <a:off x="6851828" y="436407"/>
            <a:ext cx="2199307" cy="548640"/>
            <a:chOff x="6128264" y="627363"/>
            <a:chExt cx="4023360" cy="548640"/>
          </a:xfrm>
        </p:grpSpPr>
        <p:sp>
          <p:nvSpPr>
            <p:cNvPr id="137" name="Rectangle 136"/>
            <p:cNvSpPr/>
            <p:nvPr>
              <p:custDataLst>
                <p:tags r:id="rId14"/>
              </p:custDataLst>
            </p:nvPr>
          </p:nvSpPr>
          <p:spPr>
            <a:xfrm>
              <a:off x="6128264" y="627363"/>
              <a:ext cx="4023360" cy="548640"/>
            </a:xfrm>
            <a:prstGeom prst="rect">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n>
                  <a:solidFill>
                    <a:schemeClr val="bg1">
                      <a:alpha val="0"/>
                    </a:schemeClr>
                  </a:solidFill>
                </a:ln>
                <a:solidFill>
                  <a:schemeClr val="bg1"/>
                </a:solidFill>
                <a:latin typeface="Segoe UI"/>
                <a:sym typeface="Segoe UI"/>
              </a:endParaRPr>
            </a:p>
          </p:txBody>
        </p:sp>
        <p:sp>
          <p:nvSpPr>
            <p:cNvPr id="138" name="Rectangle 137"/>
            <p:cNvSpPr/>
            <p:nvPr>
              <p:custDataLst>
                <p:tags r:id="rId15"/>
              </p:custDataLst>
            </p:nvPr>
          </p:nvSpPr>
          <p:spPr>
            <a:xfrm>
              <a:off x="6274352" y="707667"/>
              <a:ext cx="592576" cy="364088"/>
            </a:xfrm>
            <a:prstGeom prst="rect">
              <a:avLst/>
            </a:prstGeom>
            <a:solidFill>
              <a:schemeClr val="tx1">
                <a:lumMod val="10000"/>
                <a:lumOff val="9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n>
                  <a:solidFill>
                    <a:schemeClr val="bg1">
                      <a:alpha val="0"/>
                    </a:schemeClr>
                  </a:solidFill>
                </a:ln>
                <a:solidFill>
                  <a:schemeClr val="bg1"/>
                </a:solidFill>
                <a:latin typeface="Segoe UI"/>
                <a:sym typeface="Segoe UI"/>
              </a:endParaRPr>
            </a:p>
          </p:txBody>
        </p:sp>
        <p:sp>
          <p:nvSpPr>
            <p:cNvPr id="139" name="Rectangle 138"/>
            <p:cNvSpPr/>
            <p:nvPr>
              <p:custDataLst>
                <p:tags r:id="rId16"/>
              </p:custDataLst>
            </p:nvPr>
          </p:nvSpPr>
          <p:spPr>
            <a:xfrm>
              <a:off x="7015072" y="707667"/>
              <a:ext cx="592576" cy="364088"/>
            </a:xfrm>
            <a:prstGeom prst="rect">
              <a:avLst/>
            </a:prstGeom>
            <a:solidFill>
              <a:schemeClr val="tx1">
                <a:lumMod val="10000"/>
                <a:lumOff val="9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n>
                  <a:solidFill>
                    <a:schemeClr val="bg1">
                      <a:alpha val="0"/>
                    </a:schemeClr>
                  </a:solidFill>
                </a:ln>
                <a:solidFill>
                  <a:schemeClr val="bg1"/>
                </a:solidFill>
                <a:latin typeface="Segoe UI"/>
                <a:sym typeface="Segoe UI"/>
              </a:endParaRPr>
            </a:p>
          </p:txBody>
        </p:sp>
        <p:sp>
          <p:nvSpPr>
            <p:cNvPr id="140" name="Rectangle 139"/>
            <p:cNvSpPr/>
            <p:nvPr>
              <p:custDataLst>
                <p:tags r:id="rId17"/>
              </p:custDataLst>
            </p:nvPr>
          </p:nvSpPr>
          <p:spPr>
            <a:xfrm>
              <a:off x="8644658" y="707667"/>
              <a:ext cx="592576" cy="364088"/>
            </a:xfrm>
            <a:prstGeom prst="rect">
              <a:avLst/>
            </a:prstGeom>
            <a:solidFill>
              <a:schemeClr val="tx1">
                <a:lumMod val="10000"/>
                <a:lumOff val="9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n>
                  <a:solidFill>
                    <a:schemeClr val="bg1">
                      <a:alpha val="0"/>
                    </a:schemeClr>
                  </a:solidFill>
                </a:ln>
                <a:solidFill>
                  <a:schemeClr val="bg1"/>
                </a:solidFill>
                <a:latin typeface="Segoe UI"/>
                <a:sym typeface="Segoe UI"/>
              </a:endParaRPr>
            </a:p>
          </p:txBody>
        </p:sp>
        <p:sp>
          <p:nvSpPr>
            <p:cNvPr id="141" name="Rectangle 140"/>
            <p:cNvSpPr/>
            <p:nvPr>
              <p:custDataLst>
                <p:tags r:id="rId18"/>
              </p:custDataLst>
            </p:nvPr>
          </p:nvSpPr>
          <p:spPr>
            <a:xfrm>
              <a:off x="9385377" y="707667"/>
              <a:ext cx="592576" cy="364088"/>
            </a:xfrm>
            <a:prstGeom prst="rect">
              <a:avLst/>
            </a:prstGeom>
            <a:solidFill>
              <a:schemeClr val="tx1">
                <a:lumMod val="10000"/>
                <a:lumOff val="9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n>
                  <a:solidFill>
                    <a:schemeClr val="bg1">
                      <a:alpha val="0"/>
                    </a:schemeClr>
                  </a:solidFill>
                </a:ln>
                <a:solidFill>
                  <a:schemeClr val="bg1"/>
                </a:solidFill>
                <a:latin typeface="Segoe UI"/>
                <a:sym typeface="Segoe UI"/>
              </a:endParaRPr>
            </a:p>
          </p:txBody>
        </p:sp>
        <p:sp>
          <p:nvSpPr>
            <p:cNvPr id="142" name="TextBox 141"/>
            <p:cNvSpPr txBox="1"/>
            <p:nvPr>
              <p:custDataLst>
                <p:tags r:id="rId19"/>
              </p:custDataLst>
            </p:nvPr>
          </p:nvSpPr>
          <p:spPr>
            <a:xfrm>
              <a:off x="7485025" y="707667"/>
              <a:ext cx="1287419" cy="364087"/>
            </a:xfrm>
            <a:prstGeom prst="rect">
              <a:avLst/>
            </a:prstGeom>
            <a:solidFill>
              <a:srgbClr val="FFC000"/>
            </a:solidFill>
            <a:ln>
              <a:noFill/>
            </a:ln>
            <a:effectLst/>
          </p:spPr>
          <p:style>
            <a:lnRef idx="1">
              <a:schemeClr val="dk1"/>
            </a:lnRef>
            <a:fillRef idx="2">
              <a:schemeClr val="dk1"/>
            </a:fillRef>
            <a:effectRef idx="1">
              <a:schemeClr val="dk1"/>
            </a:effectRef>
            <a:fontRef idx="minor">
              <a:schemeClr val="dk1"/>
            </a:fontRef>
          </p:style>
          <p:txBody>
            <a:bodyPr wrap="none" rtlCol="0">
              <a:noAutofit/>
            </a:bodyPr>
            <a:lstStyle/>
            <a:p>
              <a:pPr algn="ctr"/>
              <a:r>
                <a:rPr lang="en-US" sz="1400">
                  <a:ln>
                    <a:solidFill>
                      <a:schemeClr val="bg1">
                        <a:alpha val="0"/>
                      </a:schemeClr>
                    </a:solidFill>
                  </a:ln>
                  <a:gradFill>
                    <a:gsLst>
                      <a:gs pos="0">
                        <a:srgbClr val="FFFFFF"/>
                      </a:gs>
                      <a:gs pos="100000">
                        <a:srgbClr val="FFFFFF"/>
                      </a:gs>
                    </a:gsLst>
                    <a:lin ang="5400000" scaled="0"/>
                  </a:gradFill>
                </a:rPr>
                <a:t>Queue</a:t>
              </a:r>
            </a:p>
          </p:txBody>
        </p:sp>
      </p:grpSp>
      <p:cxnSp>
        <p:nvCxnSpPr>
          <p:cNvPr id="145" name="Curved Connector 144"/>
          <p:cNvCxnSpPr>
            <a:stCxn id="4" idx="3"/>
            <a:endCxn id="137" idx="2"/>
          </p:cNvCxnSpPr>
          <p:nvPr/>
        </p:nvCxnSpPr>
        <p:spPr>
          <a:xfrm flipV="1">
            <a:off x="6524621" y="985047"/>
            <a:ext cx="1426861" cy="1203497"/>
          </a:xfrm>
          <a:prstGeom prst="curvedConnector2">
            <a:avLst/>
          </a:prstGeom>
          <a:ln w="98425">
            <a:solidFill>
              <a:srgbClr val="8CC6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urved Connector 152"/>
          <p:cNvCxnSpPr>
            <a:stCxn id="137" idx="2"/>
            <a:endCxn id="37" idx="1"/>
          </p:cNvCxnSpPr>
          <p:nvPr/>
        </p:nvCxnSpPr>
        <p:spPr>
          <a:xfrm rot="16200000" flipH="1">
            <a:off x="6536068" y="2400461"/>
            <a:ext cx="4371391" cy="1540562"/>
          </a:xfrm>
          <a:prstGeom prst="curvedConnector2">
            <a:avLst/>
          </a:prstGeom>
          <a:ln w="98425">
            <a:solidFill>
              <a:srgbClr val="0071BC"/>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bwMode="auto">
          <a:xfrm>
            <a:off x="5715633" y="5349239"/>
            <a:ext cx="2670565" cy="1088977"/>
          </a:xfrm>
          <a:prstGeom prst="rect">
            <a:avLst/>
          </a:prstGeom>
          <a:solidFill>
            <a:schemeClr val="tx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55" name="Picture 2" descr="C:\Users\Jonahs\Dropbox\Projects SCOTT\MEET Windows Azure\source\Background\tile-icon-storage.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03875" y="5461358"/>
            <a:ext cx="851488" cy="851488"/>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p:cNvSpPr txBox="1"/>
          <p:nvPr/>
        </p:nvSpPr>
        <p:spPr>
          <a:xfrm flipH="1">
            <a:off x="6775609" y="5762452"/>
            <a:ext cx="1128155" cy="249299"/>
          </a:xfrm>
          <a:prstGeom prst="rect">
            <a:avLst/>
          </a:prstGeom>
          <a:noFill/>
        </p:spPr>
        <p:txBody>
          <a:bodyPr wrap="square" lIns="0" tIns="0" rIns="0" bIns="0" rtlCol="0">
            <a:spAutoFit/>
          </a:bodyPr>
          <a:lstStyle/>
          <a:p>
            <a:pPr algn="ctr">
              <a:lnSpc>
                <a:spcPct val="90000"/>
              </a:lnSpc>
              <a:spcBef>
                <a:spcPct val="20000"/>
              </a:spcBef>
              <a:buSzPct val="80000"/>
            </a:pPr>
            <a:r>
              <a:rPr lang="en-US" sz="1800">
                <a:solidFill>
                  <a:schemeClr val="bg1"/>
                </a:solidFill>
              </a:rPr>
              <a:t>Storage</a:t>
            </a:r>
          </a:p>
        </p:txBody>
      </p:sp>
      <p:cxnSp>
        <p:nvCxnSpPr>
          <p:cNvPr id="164" name="Straight Arrow Connector 163"/>
          <p:cNvCxnSpPr>
            <a:stCxn id="37" idx="1"/>
            <a:endCxn id="156" idx="3"/>
          </p:cNvCxnSpPr>
          <p:nvPr/>
        </p:nvCxnSpPr>
        <p:spPr>
          <a:xfrm flipH="1">
            <a:off x="8386198" y="5356438"/>
            <a:ext cx="1105846" cy="537290"/>
          </a:xfrm>
          <a:prstGeom prst="straightConnector1">
            <a:avLst/>
          </a:prstGeom>
          <a:ln w="98425">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165" name="Freeform 114"/>
          <p:cNvSpPr>
            <a:spLocks noEditPoints="1"/>
          </p:cNvSpPr>
          <p:nvPr>
            <p:custDataLst>
              <p:custData r:id="rId1"/>
              <p:custData r:id="rId2"/>
            </p:custDataLst>
          </p:nvPr>
        </p:nvSpPr>
        <p:spPr bwMode="black">
          <a:xfrm>
            <a:off x="1703869" y="1205973"/>
            <a:ext cx="534981" cy="422495"/>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FF0000"/>
          </a:solidFill>
          <a:ln>
            <a:noFill/>
          </a:ln>
          <a:extLst/>
        </p:spPr>
        <p:txBody>
          <a:bodyPr vert="horz" wrap="square" lIns="97576" tIns="48788" rIns="97576" bIns="48788" numCol="1" anchor="t" anchorCtr="0" compatLnSpc="1">
            <a:prstTxWarp prst="textNoShape">
              <a:avLst/>
            </a:prstTxWarp>
          </a:bodyPr>
          <a:lstStyle/>
          <a:p>
            <a:endParaRPr lang="en-US"/>
          </a:p>
        </p:txBody>
      </p:sp>
      <p:sp>
        <p:nvSpPr>
          <p:cNvPr id="166" name="Freeform 114"/>
          <p:cNvSpPr>
            <a:spLocks noEditPoints="1"/>
          </p:cNvSpPr>
          <p:nvPr>
            <p:custDataLst>
              <p:custData r:id="rId3"/>
              <p:custData r:id="rId4"/>
            </p:custDataLst>
          </p:nvPr>
        </p:nvSpPr>
        <p:spPr bwMode="black">
          <a:xfrm>
            <a:off x="4189542" y="2128718"/>
            <a:ext cx="534981" cy="422495"/>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FF0000"/>
          </a:solidFill>
          <a:ln>
            <a:noFill/>
          </a:ln>
          <a:extLst/>
        </p:spPr>
        <p:txBody>
          <a:bodyPr vert="horz" wrap="square" lIns="97576" tIns="48788" rIns="97576" bIns="48788" numCol="1" anchor="t" anchorCtr="0" compatLnSpc="1">
            <a:prstTxWarp prst="textNoShape">
              <a:avLst/>
            </a:prstTxWarp>
          </a:bodyPr>
          <a:lstStyle/>
          <a:p>
            <a:endParaRPr lang="en-US"/>
          </a:p>
        </p:txBody>
      </p:sp>
      <p:cxnSp>
        <p:nvCxnSpPr>
          <p:cNvPr id="171" name="Curved Connector 170"/>
          <p:cNvCxnSpPr>
            <a:stCxn id="4" idx="3"/>
            <a:endCxn id="156" idx="0"/>
          </p:cNvCxnSpPr>
          <p:nvPr/>
        </p:nvCxnSpPr>
        <p:spPr>
          <a:xfrm>
            <a:off x="6524621" y="2188544"/>
            <a:ext cx="526295" cy="3160695"/>
          </a:xfrm>
          <a:prstGeom prst="curvedConnector2">
            <a:avLst/>
          </a:prstGeom>
          <a:ln w="98425">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flipV="1">
            <a:off x="8406444" y="5762453"/>
            <a:ext cx="1085599" cy="420945"/>
          </a:xfrm>
          <a:prstGeom prst="straightConnector1">
            <a:avLst/>
          </a:prstGeom>
          <a:ln w="98425">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180" name="Freeform 114"/>
          <p:cNvSpPr>
            <a:spLocks noEditPoints="1"/>
          </p:cNvSpPr>
          <p:nvPr>
            <p:custDataLst>
              <p:custData r:id="rId5"/>
              <p:custData r:id="rId6"/>
            </p:custDataLst>
          </p:nvPr>
        </p:nvSpPr>
        <p:spPr bwMode="black">
          <a:xfrm>
            <a:off x="5464131" y="2069812"/>
            <a:ext cx="534981" cy="422495"/>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FF0000"/>
          </a:solidFill>
          <a:ln>
            <a:noFill/>
          </a:ln>
          <a:extLst/>
        </p:spPr>
        <p:txBody>
          <a:bodyPr vert="horz" wrap="square" lIns="97576" tIns="48788" rIns="97576" bIns="48788" numCol="1" anchor="t" anchorCtr="0" compatLnSpc="1">
            <a:prstTxWarp prst="textNoShape">
              <a:avLst/>
            </a:prstTxWarp>
          </a:bodyPr>
          <a:lstStyle/>
          <a:p>
            <a:endParaRPr lang="en-US"/>
          </a:p>
        </p:txBody>
      </p:sp>
      <p:sp>
        <p:nvSpPr>
          <p:cNvPr id="181" name="Freeform 128"/>
          <p:cNvSpPr>
            <a:spLocks noEditPoints="1"/>
          </p:cNvSpPr>
          <p:nvPr>
            <p:custDataLst>
              <p:custData r:id="rId7"/>
              <p:custData r:id="rId8"/>
            </p:custDataLst>
          </p:nvPr>
        </p:nvSpPr>
        <p:spPr bwMode="black">
          <a:xfrm>
            <a:off x="5540527" y="2033766"/>
            <a:ext cx="470457" cy="41385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000000"/>
          </a:solidFill>
          <a:ln>
            <a:noFill/>
          </a:ln>
          <a:extLst/>
        </p:spPr>
        <p:txBody>
          <a:bodyPr vert="horz" wrap="square" lIns="97576" tIns="48788" rIns="97576" bIns="48788" numCol="1" anchor="t" anchorCtr="0" compatLnSpc="1">
            <a:prstTxWarp prst="textNoShape">
              <a:avLst/>
            </a:prstTxWarp>
          </a:bodyPr>
          <a:lstStyle/>
          <a:p>
            <a:endParaRPr lang="en-US"/>
          </a:p>
        </p:txBody>
      </p:sp>
      <p:sp>
        <p:nvSpPr>
          <p:cNvPr id="183" name="Freeform 128"/>
          <p:cNvSpPr>
            <a:spLocks noEditPoints="1"/>
          </p:cNvSpPr>
          <p:nvPr>
            <p:custDataLst>
              <p:custData r:id="rId9"/>
              <p:custData r:id="rId10"/>
            </p:custDataLst>
          </p:nvPr>
        </p:nvSpPr>
        <p:spPr bwMode="black">
          <a:xfrm>
            <a:off x="7721939" y="493138"/>
            <a:ext cx="470457" cy="41385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000000"/>
          </a:solidFill>
          <a:ln>
            <a:noFill/>
          </a:ln>
          <a:extLst/>
        </p:spPr>
        <p:txBody>
          <a:bodyPr vert="horz" wrap="square" lIns="97576" tIns="48788" rIns="97576" bIns="48788" numCol="1" anchor="t" anchorCtr="0" compatLnSpc="1">
            <a:prstTxWarp prst="textNoShape">
              <a:avLst/>
            </a:prstTxWarp>
          </a:bodyPr>
          <a:lstStyle/>
          <a:p>
            <a:endParaRPr lang="en-US"/>
          </a:p>
        </p:txBody>
      </p:sp>
      <p:sp>
        <p:nvSpPr>
          <p:cNvPr id="184" name="Freeform 114"/>
          <p:cNvSpPr>
            <a:spLocks noEditPoints="1"/>
          </p:cNvSpPr>
          <p:nvPr>
            <p:custDataLst>
              <p:custData r:id="rId11"/>
              <p:custData r:id="rId12"/>
            </p:custDataLst>
          </p:nvPr>
        </p:nvSpPr>
        <p:spPr bwMode="black">
          <a:xfrm>
            <a:off x="6785515" y="5568823"/>
            <a:ext cx="534981" cy="422495"/>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FF0000"/>
          </a:solidFill>
          <a:ln>
            <a:noFill/>
          </a:ln>
          <a:extLst/>
        </p:spPr>
        <p:txBody>
          <a:bodyPr vert="horz" wrap="square" lIns="97576" tIns="48788" rIns="97576" bIns="48788" numCol="1" anchor="t" anchorCtr="0" compatLnSpc="1">
            <a:prstTxWarp prst="textNoShape">
              <a:avLst/>
            </a:prstTxWarp>
          </a:bodyPr>
          <a:lstStyle/>
          <a:p>
            <a:endParaRPr lang="en-US"/>
          </a:p>
        </p:txBody>
      </p:sp>
      <p:pic>
        <p:nvPicPr>
          <p:cNvPr id="186" name="Picture 185"/>
          <p:cNvPicPr preferRelativeResize="0">
            <a:picLocks/>
          </p:cNvPicPr>
          <p:nvPr>
            <p:custDataLst>
              <p:custData r:id="rId13"/>
            </p:custDataLst>
          </p:nvPr>
        </p:nvPicPr>
        <p:blipFill rotWithShape="1">
          <a:blip r:embed="rId28" cstate="print">
            <a:duotone>
              <a:schemeClr val="accent4">
                <a:shade val="45000"/>
                <a:satMod val="135000"/>
              </a:schemeClr>
              <a:prstClr val="white"/>
            </a:duotone>
            <a:extLst>
              <a:ext uri="{28A0092B-C50C-407E-A947-70E740481C1C}">
                <a14:useLocalDpi xmlns:a14="http://schemas.microsoft.com/office/drawing/2010/main" val="0"/>
              </a:ext>
            </a:extLst>
          </a:blip>
          <a:srcRect l="9210" t="19171" r="8263" b="19646"/>
          <a:stretch/>
        </p:blipFill>
        <p:spPr>
          <a:xfrm>
            <a:off x="10013156" y="5037534"/>
            <a:ext cx="503950" cy="373618"/>
          </a:xfrm>
          <a:prstGeom prst="rect">
            <a:avLst/>
          </a:prstGeom>
        </p:spPr>
      </p:pic>
    </p:spTree>
    <p:extLst>
      <p:ext uri="{BB962C8B-B14F-4D97-AF65-F5344CB8AC3E}">
        <p14:creationId xmlns:p14="http://schemas.microsoft.com/office/powerpoint/2010/main" val="2349157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25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10" presetClass="entr" presetSubtype="0" fill="hold" nodeType="withEffect">
                                  <p:stCondLst>
                                    <p:cond delay="50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3"/>
                                        </p:tgtEl>
                                        <p:attrNameLst>
                                          <p:attrName>style.visibility</p:attrName>
                                        </p:attrNameLst>
                                      </p:cBhvr>
                                      <p:to>
                                        <p:strVal val="visible"/>
                                      </p:to>
                                    </p:set>
                                    <p:animEffect transition="in" filter="fade">
                                      <p:cBhvr>
                                        <p:cTn id="18" dur="500"/>
                                        <p:tgtEl>
                                          <p:spTgt spid="1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500"/>
                                        <p:tgtEl>
                                          <p:spTgt spid="165"/>
                                        </p:tgtEl>
                                      </p:cBhvr>
                                    </p:animEffect>
                                  </p:childTnLst>
                                </p:cTn>
                              </p:par>
                            </p:childTnLst>
                          </p:cTn>
                        </p:par>
                        <p:par>
                          <p:cTn id="24" fill="hold">
                            <p:stCondLst>
                              <p:cond delay="500"/>
                            </p:stCondLst>
                            <p:childTnLst>
                              <p:par>
                                <p:cTn id="25" presetID="0" presetClass="path" presetSubtype="0" accel="50000" decel="50000" fill="hold" grpId="0" nodeType="afterEffect">
                                  <p:stCondLst>
                                    <p:cond delay="0"/>
                                  </p:stCondLst>
                                  <p:childTnLst>
                                    <p:animMotion origin="layout" path="M 7.55405E-7 5.92593E-6 L 0.04988 5.92593E-6 L 0.05092 0.1845 L 0.09039 0.18797 " pathEditMode="relative" ptsTypes="AAAA">
                                      <p:cBhvr>
                                        <p:cTn id="26" dur="2000" fill="hold"/>
                                        <p:tgtEl>
                                          <p:spTgt spid="16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7"/>
                                        </p:tgtEl>
                                      </p:cBhvr>
                                    </p:animEffect>
                                    <p:animScale>
                                      <p:cBhvr>
                                        <p:cTn id="44" dur="250" autoRev="1" fill="hold"/>
                                        <p:tgtEl>
                                          <p:spTgt spid="7"/>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165"/>
                                        </p:tgtEl>
                                        <p:attrNameLst>
                                          <p:attrName>style.visibility</p:attrName>
                                        </p:attrNameLst>
                                      </p:cBhvr>
                                      <p:to>
                                        <p:strVal val="hidden"/>
                                      </p:to>
                                    </p:set>
                                  </p:childTnLst>
                                </p:cTn>
                              </p:par>
                              <p:par>
                                <p:cTn id="49" presetID="1" presetClass="entr" presetSubtype="0" fill="hold" grpId="2" nodeType="withEffect">
                                  <p:stCondLst>
                                    <p:cond delay="0"/>
                                  </p:stCondLst>
                                  <p:childTnLst>
                                    <p:set>
                                      <p:cBhvr>
                                        <p:cTn id="50" dur="1" fill="hold">
                                          <p:stCondLst>
                                            <p:cond delay="0"/>
                                          </p:stCondLst>
                                        </p:cTn>
                                        <p:tgtEl>
                                          <p:spTgt spid="166"/>
                                        </p:tgtEl>
                                        <p:attrNameLst>
                                          <p:attrName>style.visibility</p:attrName>
                                        </p:attrNameLst>
                                      </p:cBhvr>
                                      <p:to>
                                        <p:strVal val="visible"/>
                                      </p:to>
                                    </p:set>
                                  </p:childTnLst>
                                </p:cTn>
                              </p:par>
                              <p:par>
                                <p:cTn id="51" presetID="42" presetClass="path" presetSubtype="0" accel="50000" decel="50000" fill="hold" grpId="0" nodeType="withEffect">
                                  <p:stCondLst>
                                    <p:cond delay="0"/>
                                  </p:stCondLst>
                                  <p:childTnLst>
                                    <p:animMotion origin="layout" path="M 2.60485E-9 -3.7037E-6 L 0.10328 -0.00231 " pathEditMode="relative" rAng="0" ptsTypes="AA">
                                      <p:cBhvr>
                                        <p:cTn id="52" dur="2000" fill="hold"/>
                                        <p:tgtEl>
                                          <p:spTgt spid="166"/>
                                        </p:tgtEl>
                                        <p:attrNameLst>
                                          <p:attrName>ppt_x</p:attrName>
                                          <p:attrName>ppt_y</p:attrName>
                                        </p:attrNameLst>
                                      </p:cBhvr>
                                      <p:rCtr x="5158" y="-116"/>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1"/>
                                        </p:tgtEl>
                                        <p:attrNameLst>
                                          <p:attrName>style.visibility</p:attrName>
                                        </p:attrNameLst>
                                      </p:cBhvr>
                                      <p:to>
                                        <p:strVal val="visible"/>
                                      </p:to>
                                    </p:set>
                                    <p:animEffect transition="in" filter="fade">
                                      <p:cBhvr>
                                        <p:cTn id="57" dur="500"/>
                                        <p:tgtEl>
                                          <p:spTgt spid="17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3" nodeType="clickEffect">
                                  <p:stCondLst>
                                    <p:cond delay="0"/>
                                  </p:stCondLst>
                                  <p:childTnLst>
                                    <p:set>
                                      <p:cBhvr>
                                        <p:cTn id="61" dur="1" fill="hold">
                                          <p:stCondLst>
                                            <p:cond delay="0"/>
                                          </p:stCondLst>
                                        </p:cTn>
                                        <p:tgtEl>
                                          <p:spTgt spid="166"/>
                                        </p:tgtEl>
                                        <p:attrNameLst>
                                          <p:attrName>style.visibility</p:attrName>
                                        </p:attrNameLst>
                                      </p:cBhvr>
                                      <p:to>
                                        <p:strVal val="hidden"/>
                                      </p:to>
                                    </p:set>
                                  </p:childTnLst>
                                </p:cTn>
                              </p:par>
                              <p:par>
                                <p:cTn id="62" presetID="1" presetClass="entr" presetSubtype="0" fill="hold" grpId="0" nodeType="withEffect">
                                  <p:stCondLst>
                                    <p:cond delay="0"/>
                                  </p:stCondLst>
                                  <p:childTnLst>
                                    <p:set>
                                      <p:cBhvr>
                                        <p:cTn id="63" dur="1" fill="hold">
                                          <p:stCondLst>
                                            <p:cond delay="0"/>
                                          </p:stCondLst>
                                        </p:cTn>
                                        <p:tgtEl>
                                          <p:spTgt spid="180"/>
                                        </p:tgtEl>
                                        <p:attrNameLst>
                                          <p:attrName>style.visibility</p:attrName>
                                        </p:attrNameLst>
                                      </p:cBhvr>
                                      <p:to>
                                        <p:strVal val="visible"/>
                                      </p:to>
                                    </p:set>
                                  </p:childTnLst>
                                </p:cTn>
                              </p:par>
                              <p:par>
                                <p:cTn id="64" presetID="50" presetClass="path" presetSubtype="0" accel="50000" decel="50000" fill="hold" grpId="1" nodeType="withEffect">
                                  <p:stCondLst>
                                    <p:cond delay="0"/>
                                  </p:stCondLst>
                                  <p:childTnLst>
                                    <p:animMotion origin="layout" path="M -0.0013 -0.00023 L 0.05353 -0.00023 C 0.07815 -0.00023 0.1085 0.14074 0.1085 0.25532 L 0.1085 0.51111 " pathEditMode="relative" rAng="0" ptsTypes="AAAA">
                                      <p:cBhvr>
                                        <p:cTn id="65" dur="2000" fill="hold"/>
                                        <p:tgtEl>
                                          <p:spTgt spid="180"/>
                                        </p:tgtEl>
                                        <p:attrNameLst>
                                          <p:attrName>ppt_x</p:attrName>
                                          <p:attrName>ppt_y</p:attrName>
                                        </p:attrNameLst>
                                      </p:cBhvr>
                                      <p:rCtr x="5483" y="25556"/>
                                    </p:animMotion>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4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1" nodeType="clickEffect">
                                  <p:stCondLst>
                                    <p:cond delay="0"/>
                                  </p:stCondLst>
                                  <p:childTnLst>
                                    <p:set>
                                      <p:cBhvr>
                                        <p:cTn id="73" dur="1" fill="hold">
                                          <p:stCondLst>
                                            <p:cond delay="0"/>
                                          </p:stCondLst>
                                        </p:cTn>
                                        <p:tgtEl>
                                          <p:spTgt spid="181"/>
                                        </p:tgtEl>
                                        <p:attrNameLst>
                                          <p:attrName>style.visibility</p:attrName>
                                        </p:attrNameLst>
                                      </p:cBhvr>
                                      <p:to>
                                        <p:strVal val="visible"/>
                                      </p:to>
                                    </p:set>
                                    <p:animEffect transition="in" filter="fade">
                                      <p:cBhvr>
                                        <p:cTn id="74" dur="500"/>
                                        <p:tgtEl>
                                          <p:spTgt spid="181"/>
                                        </p:tgtEl>
                                      </p:cBhvr>
                                    </p:animEffect>
                                  </p:childTnLst>
                                </p:cTn>
                              </p:par>
                              <p:par>
                                <p:cTn id="75" presetID="50" presetClass="path" presetSubtype="0" accel="50000" decel="50000" fill="hold" grpId="0" nodeType="withEffect">
                                  <p:stCondLst>
                                    <p:cond delay="0"/>
                                  </p:stCondLst>
                                  <p:childTnLst>
                                    <p:animMotion origin="layout" path="M 0.00091 0.00116 L 0.09013 0.00116 C 0.13011 0.00116 0.17948 -0.06018 0.17948 -0.10972 L 0.17948 -0.2206 " pathEditMode="relative" rAng="0" ptsTypes="AAAA">
                                      <p:cBhvr>
                                        <p:cTn id="76" dur="2000" fill="hold"/>
                                        <p:tgtEl>
                                          <p:spTgt spid="181"/>
                                        </p:tgtEl>
                                        <p:attrNameLst>
                                          <p:attrName>ppt_x</p:attrName>
                                          <p:attrName>ppt_y</p:attrName>
                                        </p:attrNameLst>
                                      </p:cBhvr>
                                      <p:rCtr x="8922" y="-11088"/>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26" presetClass="emph" presetSubtype="0" fill="hold" nodeType="clickEffect">
                                  <p:stCondLst>
                                    <p:cond delay="0"/>
                                  </p:stCondLst>
                                  <p:childTnLst>
                                    <p:animEffect transition="out" filter="fade">
                                      <p:cBhvr>
                                        <p:cTn id="91" dur="500" tmFilter="0, 0; .2, .5; .8, .5; 1, 0"/>
                                        <p:tgtEl>
                                          <p:spTgt spid="36"/>
                                        </p:tgtEl>
                                      </p:cBhvr>
                                    </p:animEffect>
                                    <p:animScale>
                                      <p:cBhvr>
                                        <p:cTn id="92" dur="250" autoRev="1" fill="hold"/>
                                        <p:tgtEl>
                                          <p:spTgt spid="36"/>
                                        </p:tgtEl>
                                      </p:cBhvr>
                                      <p:by x="105000" y="105000"/>
                                    </p:animScale>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5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2" nodeType="clickEffect">
                                  <p:stCondLst>
                                    <p:cond delay="0"/>
                                  </p:stCondLst>
                                  <p:childTnLst>
                                    <p:set>
                                      <p:cBhvr>
                                        <p:cTn id="100" dur="1" fill="hold">
                                          <p:stCondLst>
                                            <p:cond delay="0"/>
                                          </p:stCondLst>
                                        </p:cTn>
                                        <p:tgtEl>
                                          <p:spTgt spid="181"/>
                                        </p:tgtEl>
                                        <p:attrNameLst>
                                          <p:attrName>style.visibility</p:attrName>
                                        </p:attrNameLst>
                                      </p:cBhvr>
                                      <p:to>
                                        <p:strVal val="hidden"/>
                                      </p:to>
                                    </p:set>
                                  </p:childTnLst>
                                </p:cTn>
                              </p:par>
                              <p:par>
                                <p:cTn id="101" presetID="1" presetClass="entr" presetSubtype="0" fill="hold" grpId="1" nodeType="withEffect">
                                  <p:stCondLst>
                                    <p:cond delay="0"/>
                                  </p:stCondLst>
                                  <p:childTnLst>
                                    <p:set>
                                      <p:cBhvr>
                                        <p:cTn id="102" dur="1" fill="hold">
                                          <p:stCondLst>
                                            <p:cond delay="0"/>
                                          </p:stCondLst>
                                        </p:cTn>
                                        <p:tgtEl>
                                          <p:spTgt spid="183"/>
                                        </p:tgtEl>
                                        <p:attrNameLst>
                                          <p:attrName>style.visibility</p:attrName>
                                        </p:attrNameLst>
                                      </p:cBhvr>
                                      <p:to>
                                        <p:strVal val="visible"/>
                                      </p:to>
                                    </p:set>
                                  </p:childTnLst>
                                </p:cTn>
                              </p:par>
                              <p:par>
                                <p:cTn id="103" presetID="0" presetClass="path" presetSubtype="0" accel="50000" decel="50000" fill="hold" grpId="2" nodeType="withEffect">
                                  <p:stCondLst>
                                    <p:cond delay="0"/>
                                  </p:stCondLst>
                                  <p:childTnLst>
                                    <p:animMotion origin="layout" path="M 0.00052 0.00394 L 0.00794 0.12384 L 0.01719 0.28102 L 0.03803 0.40533 L 0.05796 0.50324 L 0.09716 0.61435 L 0.11631 0.63218 L 0.17478 0.63519 L 0.17478 0.63519 L 0.17478 0.63519 " pathEditMode="relative" ptsTypes="AAAAAAAAAA">
                                      <p:cBhvr>
                                        <p:cTn id="104" dur="2000" fill="hold"/>
                                        <p:tgtEl>
                                          <p:spTgt spid="183"/>
                                        </p:tgtEl>
                                        <p:attrNameLst>
                                          <p:attrName>ppt_x</p:attrName>
                                          <p:attrName>ppt_y</p:attrName>
                                        </p:attrNameLst>
                                      </p:cBhvr>
                                    </p:animMotion>
                                  </p:childTnLst>
                                </p:cTn>
                              </p:par>
                            </p:childTnLst>
                          </p:cTn>
                        </p:par>
                        <p:par>
                          <p:cTn id="105" fill="hold">
                            <p:stCondLst>
                              <p:cond delay="2000"/>
                            </p:stCondLst>
                            <p:childTnLst>
                              <p:par>
                                <p:cTn id="106" presetID="10" presetClass="exit" presetSubtype="0" fill="hold" grpId="4" nodeType="afterEffect">
                                  <p:stCondLst>
                                    <p:cond delay="0"/>
                                  </p:stCondLst>
                                  <p:childTnLst>
                                    <p:animEffect transition="out" filter="fade">
                                      <p:cBhvr>
                                        <p:cTn id="107" dur="500"/>
                                        <p:tgtEl>
                                          <p:spTgt spid="183"/>
                                        </p:tgtEl>
                                      </p:cBhvr>
                                    </p:animEffect>
                                    <p:set>
                                      <p:cBhvr>
                                        <p:cTn id="108" dur="1" fill="hold">
                                          <p:stCondLst>
                                            <p:cond delay="499"/>
                                          </p:stCondLst>
                                        </p:cTn>
                                        <p:tgtEl>
                                          <p:spTgt spid="183"/>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73"/>
                                        </p:tgtEl>
                                        <p:attrNameLst>
                                          <p:attrName>style.visibility</p:attrName>
                                        </p:attrNameLst>
                                      </p:cBhvr>
                                      <p:to>
                                        <p:strVal val="visible"/>
                                      </p:to>
                                    </p:set>
                                  </p:childTnLst>
                                </p:cTn>
                              </p:par>
                              <p:par>
                                <p:cTn id="113" presetID="1" presetClass="entr" presetSubtype="0" fill="hold" grpId="2" nodeType="withEffect">
                                  <p:stCondLst>
                                    <p:cond delay="0"/>
                                  </p:stCondLst>
                                  <p:childTnLst>
                                    <p:set>
                                      <p:cBhvr>
                                        <p:cTn id="114" dur="1" fill="hold">
                                          <p:stCondLst>
                                            <p:cond delay="0"/>
                                          </p:stCondLst>
                                        </p:cTn>
                                        <p:tgtEl>
                                          <p:spTgt spid="184"/>
                                        </p:tgtEl>
                                        <p:attrNameLst>
                                          <p:attrName>style.visibility</p:attrName>
                                        </p:attrNameLst>
                                      </p:cBhvr>
                                      <p:to>
                                        <p:strVal val="visible"/>
                                      </p:to>
                                    </p:set>
                                  </p:childTnLst>
                                </p:cTn>
                              </p:par>
                              <p:par>
                                <p:cTn id="115" presetID="0" presetClass="path" presetSubtype="0" accel="50000" decel="50000" fill="hold" grpId="0" nodeType="withEffect">
                                  <p:stCondLst>
                                    <p:cond delay="0"/>
                                  </p:stCondLst>
                                  <p:childTnLst>
                                    <p:animMotion origin="layout" path="M 3.9229E-6 -4.07407E-6 L 0.1025 0.03565 L 0.2567 -0.06064 " pathEditMode="relative" rAng="0" ptsTypes="AAA">
                                      <p:cBhvr>
                                        <p:cTn id="116" dur="2000" fill="hold"/>
                                        <p:tgtEl>
                                          <p:spTgt spid="184"/>
                                        </p:tgtEl>
                                        <p:attrNameLst>
                                          <p:attrName>ppt_x</p:attrName>
                                          <p:attrName>ppt_y</p:attrName>
                                        </p:attrNameLst>
                                      </p:cBhvr>
                                      <p:rCtr x="12829" y="-1250"/>
                                    </p:animMotion>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3" nodeType="clickEffect">
                                  <p:stCondLst>
                                    <p:cond delay="0"/>
                                  </p:stCondLst>
                                  <p:childTnLst>
                                    <p:animEffect transition="out" filter="fade">
                                      <p:cBhvr>
                                        <p:cTn id="120" dur="500"/>
                                        <p:tgtEl>
                                          <p:spTgt spid="183"/>
                                        </p:tgtEl>
                                      </p:cBhvr>
                                    </p:animEffect>
                                    <p:set>
                                      <p:cBhvr>
                                        <p:cTn id="121" dur="1" fill="hold">
                                          <p:stCondLst>
                                            <p:cond delay="499"/>
                                          </p:stCondLst>
                                        </p:cTn>
                                        <p:tgtEl>
                                          <p:spTgt spid="183"/>
                                        </p:tgtEl>
                                        <p:attrNameLst>
                                          <p:attrName>style.visibility</p:attrName>
                                        </p:attrNameLst>
                                      </p:cBhvr>
                                      <p:to>
                                        <p:strVal val="hidden"/>
                                      </p:to>
                                    </p:set>
                                  </p:childTnLst>
                                </p:cTn>
                              </p:par>
                              <p:par>
                                <p:cTn id="122" presetID="32" presetClass="emph" presetSubtype="0" fill="hold" nodeType="withEffect">
                                  <p:stCondLst>
                                    <p:cond delay="0"/>
                                  </p:stCondLst>
                                  <p:childTnLst>
                                    <p:animRot by="120000">
                                      <p:cBhvr>
                                        <p:cTn id="123" dur="100" fill="hold">
                                          <p:stCondLst>
                                            <p:cond delay="0"/>
                                          </p:stCondLst>
                                        </p:cTn>
                                        <p:tgtEl>
                                          <p:spTgt spid="36"/>
                                        </p:tgtEl>
                                        <p:attrNameLst>
                                          <p:attrName>r</p:attrName>
                                        </p:attrNameLst>
                                      </p:cBhvr>
                                    </p:animRot>
                                    <p:animRot by="-240000">
                                      <p:cBhvr>
                                        <p:cTn id="124" dur="200" fill="hold">
                                          <p:stCondLst>
                                            <p:cond delay="200"/>
                                          </p:stCondLst>
                                        </p:cTn>
                                        <p:tgtEl>
                                          <p:spTgt spid="36"/>
                                        </p:tgtEl>
                                        <p:attrNameLst>
                                          <p:attrName>r</p:attrName>
                                        </p:attrNameLst>
                                      </p:cBhvr>
                                    </p:animRot>
                                    <p:animRot by="240000">
                                      <p:cBhvr>
                                        <p:cTn id="125" dur="200" fill="hold">
                                          <p:stCondLst>
                                            <p:cond delay="400"/>
                                          </p:stCondLst>
                                        </p:cTn>
                                        <p:tgtEl>
                                          <p:spTgt spid="36"/>
                                        </p:tgtEl>
                                        <p:attrNameLst>
                                          <p:attrName>r</p:attrName>
                                        </p:attrNameLst>
                                      </p:cBhvr>
                                    </p:animRot>
                                    <p:animRot by="-240000">
                                      <p:cBhvr>
                                        <p:cTn id="126" dur="200" fill="hold">
                                          <p:stCondLst>
                                            <p:cond delay="600"/>
                                          </p:stCondLst>
                                        </p:cTn>
                                        <p:tgtEl>
                                          <p:spTgt spid="36"/>
                                        </p:tgtEl>
                                        <p:attrNameLst>
                                          <p:attrName>r</p:attrName>
                                        </p:attrNameLst>
                                      </p:cBhvr>
                                    </p:animRot>
                                    <p:animRot by="120000">
                                      <p:cBhvr>
                                        <p:cTn id="127" dur="200" fill="hold">
                                          <p:stCondLst>
                                            <p:cond delay="800"/>
                                          </p:stCondLst>
                                        </p:cTn>
                                        <p:tgtEl>
                                          <p:spTgt spid="36"/>
                                        </p:tgtEl>
                                        <p:attrNameLst>
                                          <p:attrName>r</p:attrName>
                                        </p:attrNameLst>
                                      </p:cBhvr>
                                    </p:animRot>
                                  </p:childTnLst>
                                </p:cTn>
                              </p:par>
                              <p:par>
                                <p:cTn id="128" presetID="42" presetClass="exit" presetSubtype="0" fill="hold" grpId="1" nodeType="withEffect">
                                  <p:stCondLst>
                                    <p:cond delay="0"/>
                                  </p:stCondLst>
                                  <p:childTnLst>
                                    <p:animEffect transition="out" filter="fade">
                                      <p:cBhvr>
                                        <p:cTn id="129" dur="1000"/>
                                        <p:tgtEl>
                                          <p:spTgt spid="184"/>
                                        </p:tgtEl>
                                      </p:cBhvr>
                                    </p:animEffect>
                                    <p:anim calcmode="lin" valueType="num">
                                      <p:cBhvr>
                                        <p:cTn id="130" dur="1000"/>
                                        <p:tgtEl>
                                          <p:spTgt spid="184"/>
                                        </p:tgtEl>
                                        <p:attrNameLst>
                                          <p:attrName>ppt_x</p:attrName>
                                        </p:attrNameLst>
                                      </p:cBhvr>
                                      <p:tavLst>
                                        <p:tav tm="0">
                                          <p:val>
                                            <p:strVal val="ppt_x"/>
                                          </p:val>
                                        </p:tav>
                                        <p:tav tm="100000">
                                          <p:val>
                                            <p:strVal val="ppt_x"/>
                                          </p:val>
                                        </p:tav>
                                      </p:tavLst>
                                    </p:anim>
                                    <p:anim calcmode="lin" valueType="num">
                                      <p:cBhvr>
                                        <p:cTn id="131" dur="1000"/>
                                        <p:tgtEl>
                                          <p:spTgt spid="184"/>
                                        </p:tgtEl>
                                        <p:attrNameLst>
                                          <p:attrName>ppt_y</p:attrName>
                                        </p:attrNameLst>
                                      </p:cBhvr>
                                      <p:tavLst>
                                        <p:tav tm="0">
                                          <p:val>
                                            <p:strVal val="ppt_y"/>
                                          </p:val>
                                        </p:tav>
                                        <p:tav tm="100000">
                                          <p:val>
                                            <p:strVal val="ppt_y+.1"/>
                                          </p:val>
                                        </p:tav>
                                      </p:tavLst>
                                    </p:anim>
                                    <p:set>
                                      <p:cBhvr>
                                        <p:cTn id="132" dur="1" fill="hold">
                                          <p:stCondLst>
                                            <p:cond delay="999"/>
                                          </p:stCondLst>
                                        </p:cTn>
                                        <p:tgtEl>
                                          <p:spTgt spid="184"/>
                                        </p:tgtEl>
                                        <p:attrNameLst>
                                          <p:attrName>style.visibility</p:attrName>
                                        </p:attrNameLst>
                                      </p:cBhvr>
                                      <p:to>
                                        <p:strVal val="hidden"/>
                                      </p:to>
                                    </p:set>
                                  </p:childTnLst>
                                </p:cTn>
                              </p:par>
                              <p:par>
                                <p:cTn id="133" presetID="42" presetClass="entr" presetSubtype="0" fill="hold" nodeType="withEffect">
                                  <p:stCondLst>
                                    <p:cond delay="0"/>
                                  </p:stCondLst>
                                  <p:childTnLst>
                                    <p:set>
                                      <p:cBhvr>
                                        <p:cTn id="134" dur="1" fill="hold">
                                          <p:stCondLst>
                                            <p:cond delay="0"/>
                                          </p:stCondLst>
                                        </p:cTn>
                                        <p:tgtEl>
                                          <p:spTgt spid="186"/>
                                        </p:tgtEl>
                                        <p:attrNameLst>
                                          <p:attrName>style.visibility</p:attrName>
                                        </p:attrNameLst>
                                      </p:cBhvr>
                                      <p:to>
                                        <p:strVal val="visible"/>
                                      </p:to>
                                    </p:set>
                                    <p:animEffect transition="in" filter="fade">
                                      <p:cBhvr>
                                        <p:cTn id="135" dur="1000"/>
                                        <p:tgtEl>
                                          <p:spTgt spid="186"/>
                                        </p:tgtEl>
                                      </p:cBhvr>
                                    </p:animEffect>
                                    <p:anim calcmode="lin" valueType="num">
                                      <p:cBhvr>
                                        <p:cTn id="136" dur="1000" fill="hold"/>
                                        <p:tgtEl>
                                          <p:spTgt spid="186"/>
                                        </p:tgtEl>
                                        <p:attrNameLst>
                                          <p:attrName>ppt_x</p:attrName>
                                        </p:attrNameLst>
                                      </p:cBhvr>
                                      <p:tavLst>
                                        <p:tav tm="0">
                                          <p:val>
                                            <p:strVal val="#ppt_x"/>
                                          </p:val>
                                        </p:tav>
                                        <p:tav tm="100000">
                                          <p:val>
                                            <p:strVal val="#ppt_x"/>
                                          </p:val>
                                        </p:tav>
                                      </p:tavLst>
                                    </p:anim>
                                    <p:anim calcmode="lin" valueType="num">
                                      <p:cBhvr>
                                        <p:cTn id="137" dur="1000" fill="hold"/>
                                        <p:tgtEl>
                                          <p:spTgt spid="186"/>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164"/>
                                        </p:tgtEl>
                                        <p:attrNameLst>
                                          <p:attrName>style.visibility</p:attrName>
                                        </p:attrNameLst>
                                      </p:cBhvr>
                                      <p:to>
                                        <p:strVal val="visible"/>
                                      </p:to>
                                    </p:set>
                                  </p:childTnLst>
                                </p:cTn>
                              </p:par>
                              <p:par>
                                <p:cTn id="142" presetID="0" presetClass="path" presetSubtype="0" accel="50000" decel="50000" fill="hold" nodeType="withEffect">
                                  <p:stCondLst>
                                    <p:cond delay="0"/>
                                  </p:stCondLst>
                                  <p:childTnLst>
                                    <p:animMotion origin="layout" path="M -2.20891E-6 -8.14815E-6 L -0.06252 0.03402 L -0.11501 0.08286 L -0.18911 0.09189 " pathEditMode="relative" ptsTypes="AAAA">
                                      <p:cBhvr>
                                        <p:cTn id="143" dur="2000" fill="hold"/>
                                        <p:tgtEl>
                                          <p:spTgt spid="18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5" grpId="1" animBg="1"/>
      <p:bldP spid="165" grpId="2" animBg="1"/>
      <p:bldP spid="166" grpId="0" animBg="1"/>
      <p:bldP spid="166" grpId="2" animBg="1"/>
      <p:bldP spid="166" grpId="3" animBg="1"/>
      <p:bldP spid="180" grpId="0" animBg="1"/>
      <p:bldP spid="180" grpId="1" animBg="1"/>
      <p:bldP spid="181" grpId="0" animBg="1"/>
      <p:bldP spid="181" grpId="1" animBg="1"/>
      <p:bldP spid="181" grpId="2" animBg="1"/>
      <p:bldP spid="183" grpId="1" animBg="1"/>
      <p:bldP spid="183" grpId="2" animBg="1"/>
      <p:bldP spid="183" grpId="3" animBg="1"/>
      <p:bldP spid="183" grpId="4" animBg="1"/>
      <p:bldP spid="184" grpId="0" animBg="1"/>
      <p:bldP spid="184" grpId="1" animBg="1"/>
      <p:bldP spid="184"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cstate="print">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cstate="print">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a:solidFill>
                    <a:srgbClr val="FFFFFF">
                      <a:alpha val="99000"/>
                    </a:srgbClr>
                  </a:solidFill>
                </a:rPr>
                <a:t>Service</a:t>
              </a:r>
              <a:br>
                <a:rPr lang="en-US" sz="1600">
                  <a:solidFill>
                    <a:srgbClr val="FFFFFF">
                      <a:alpha val="99000"/>
                    </a:srgbClr>
                  </a:solidFill>
                </a:rPr>
              </a:br>
              <a:r>
                <a:rPr lang="en-US" sz="1600">
                  <a:solidFill>
                    <a:srgbClr val="FFFFFF">
                      <a:alpha val="99000"/>
                    </a:srgbClr>
                  </a:solidFill>
                </a:rPr>
                <a:t>Package</a:t>
              </a: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a:solidFill>
                    <a:srgbClr val="FFFFFF">
                      <a:alpha val="99000"/>
                    </a:srgbClr>
                  </a:solidFill>
                </a:rPr>
                <a:t>Service</a:t>
              </a:r>
              <a:br>
                <a:rPr lang="en-US" sz="1600">
                  <a:solidFill>
                    <a:srgbClr val="FFFFFF">
                      <a:alpha val="99000"/>
                    </a:srgbClr>
                  </a:solidFill>
                </a:rPr>
              </a:br>
              <a:r>
                <a:rPr lang="en-US" sz="1600">
                  <a:solidFill>
                    <a:srgbClr val="FFFFFF">
                      <a:alpha val="99000"/>
                    </a:srgbClr>
                  </a:solidFill>
                </a:rPr>
                <a:t>Package</a:t>
              </a: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a:solidFill>
                    <a:srgbClr val="FFFFFF">
                      <a:alpha val="99000"/>
                    </a:srgbClr>
                  </a:solidFill>
                </a:rPr>
                <a:t>Service</a:t>
              </a:r>
              <a:br>
                <a:rPr lang="en-US" sz="1600">
                  <a:solidFill>
                    <a:srgbClr val="FFFFFF">
                      <a:alpha val="99000"/>
                    </a:srgbClr>
                  </a:solidFill>
                </a:rPr>
              </a:br>
              <a:r>
                <a:rPr lang="en-US" sz="160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a:solidFill>
                    <a:srgbClr val="FFFFFF"/>
                  </a:solidFill>
                </a:rPr>
                <a:t>Server Rack 1</a:t>
              </a: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a:solidFill>
                    <a:srgbClr val="FFFFFF"/>
                  </a:solidFill>
                </a:rPr>
                <a:t>Server Rack 2</a:t>
              </a: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a:solidFill>
                    <a:srgbClr val="FFFFFF">
                      <a:alpha val="99000"/>
                    </a:srgbClr>
                  </a:solidFill>
                </a:rPr>
                <a:t>Virtual </a:t>
              </a:r>
              <a:br>
                <a:rPr lang="en-US" sz="1200">
                  <a:solidFill>
                    <a:srgbClr val="FFFFFF">
                      <a:alpha val="99000"/>
                    </a:srgbClr>
                  </a:solidFill>
                </a:rPr>
              </a:br>
              <a:r>
                <a:rPr lang="en-US" sz="1200">
                  <a:solidFill>
                    <a:srgbClr val="FFFFFF">
                      <a:alpha val="99000"/>
                    </a:srgbClr>
                  </a:solidFill>
                </a:rPr>
                <a:t>machine</a:t>
              </a: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a:solidFill>
                    <a:srgbClr val="FFFFFF">
                      <a:alpha val="99000"/>
                    </a:srgbClr>
                  </a:solidFill>
                </a:rPr>
                <a:t>Virtual </a:t>
              </a:r>
              <a:br>
                <a:rPr lang="en-US" sz="1200">
                  <a:solidFill>
                    <a:srgbClr val="FFFFFF">
                      <a:alpha val="99000"/>
                    </a:srgbClr>
                  </a:solidFill>
                </a:rPr>
              </a:br>
              <a:r>
                <a:rPr lang="en-US" sz="1200">
                  <a:solidFill>
                    <a:srgbClr val="FFFFFF">
                      <a:alpha val="99000"/>
                    </a:srgbClr>
                  </a:solidFill>
                </a:rPr>
                <a:t>machine</a:t>
              </a: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a:solidFill>
                  <a:schemeClr val="accent4">
                    <a:alpha val="99000"/>
                  </a:schemeClr>
                </a:solidFill>
              </a:rPr>
              <a:t>Provision Role Instances</a:t>
            </a:r>
          </a:p>
          <a:p>
            <a:pPr defTabSz="1218987">
              <a:lnSpc>
                <a:spcPct val="90000"/>
              </a:lnSpc>
              <a:spcAft>
                <a:spcPts val="600"/>
              </a:spcAft>
              <a:buSzPct val="80000"/>
            </a:pPr>
            <a:r>
              <a:rPr lang="en-US" sz="2000">
                <a:solidFill>
                  <a:schemeClr val="tx1">
                    <a:lumMod val="60000"/>
                    <a:lumOff val="40000"/>
                    <a:alpha val="99000"/>
                  </a:schemeClr>
                </a:solidFill>
              </a:rPr>
              <a:t>Deploy App Code</a:t>
            </a:r>
          </a:p>
          <a:p>
            <a:pPr defTabSz="1218987">
              <a:lnSpc>
                <a:spcPct val="90000"/>
              </a:lnSpc>
              <a:spcAft>
                <a:spcPts val="600"/>
              </a:spcAft>
              <a:buSzPct val="80000"/>
            </a:pPr>
            <a:r>
              <a:rPr lang="en-US" sz="2000">
                <a:solidFill>
                  <a:schemeClr val="tx1">
                    <a:lumMod val="60000"/>
                    <a:lumOff val="40000"/>
                    <a:alpha val="99000"/>
                  </a:schemeClr>
                </a:solidFill>
              </a:rPr>
              <a:t>Configure Network</a:t>
            </a: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a:solidFill>
                    <a:srgbClr val="FFFFFF">
                      <a:alpha val="99000"/>
                    </a:srgbClr>
                  </a:solidFill>
                </a:rPr>
                <a:t>Virtual </a:t>
              </a:r>
              <a:br>
                <a:rPr lang="en-US" sz="1200">
                  <a:solidFill>
                    <a:srgbClr val="FFFFFF">
                      <a:alpha val="99000"/>
                    </a:srgbClr>
                  </a:solidFill>
                </a:rPr>
              </a:br>
              <a:r>
                <a:rPr lang="en-US" sz="1200">
                  <a:solidFill>
                    <a:srgbClr val="FFFFFF">
                      <a:alpha val="99000"/>
                    </a:srgbClr>
                  </a:solidFill>
                </a:rPr>
                <a:t>machine</a:t>
              </a: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a:solidFill>
                    <a:srgbClr val="FFFFFF">
                      <a:alpha val="99000"/>
                    </a:srgbClr>
                  </a:solidFill>
                </a:rPr>
                <a:t>Virtual </a:t>
              </a:r>
              <a:br>
                <a:rPr lang="en-US" sz="1200">
                  <a:solidFill>
                    <a:srgbClr val="FFFFFF">
                      <a:alpha val="99000"/>
                    </a:srgbClr>
                  </a:solidFill>
                </a:rPr>
              </a:br>
              <a:r>
                <a:rPr lang="en-US" sz="1200">
                  <a:solidFill>
                    <a:srgbClr val="FFFFFF">
                      <a:alpha val="99000"/>
                    </a:srgbClr>
                  </a:solidFill>
                </a:rPr>
                <a:t>machine</a:t>
              </a: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39026" y="42181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a:solidFill>
                    <a:srgbClr val="FFFFFF">
                      <a:alpha val="99000"/>
                    </a:srgbClr>
                  </a:solidFill>
                </a:rPr>
                <a:t>Service</a:t>
              </a:r>
              <a:br>
                <a:rPr lang="en-US" sz="1600">
                  <a:solidFill>
                    <a:srgbClr val="FFFFFF">
                      <a:alpha val="99000"/>
                    </a:srgbClr>
                  </a:solidFill>
                </a:rPr>
              </a:br>
              <a:r>
                <a:rPr lang="en-US" sz="160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a:solidFill>
                  <a:schemeClr val="accent4">
                    <a:alpha val="99000"/>
                  </a:schemeClr>
                </a:solidFill>
              </a:rPr>
              <a:t>Provision Role Instances</a:t>
            </a:r>
          </a:p>
          <a:p>
            <a:pPr defTabSz="1218987">
              <a:lnSpc>
                <a:spcPct val="90000"/>
              </a:lnSpc>
              <a:spcAft>
                <a:spcPts val="600"/>
              </a:spcAft>
              <a:buSzPct val="80000"/>
            </a:pPr>
            <a:r>
              <a:rPr lang="en-US" sz="2000">
                <a:solidFill>
                  <a:schemeClr val="tx1">
                    <a:lumMod val="60000"/>
                    <a:lumOff val="40000"/>
                    <a:alpha val="99000"/>
                  </a:schemeClr>
                </a:solidFill>
              </a:rPr>
              <a:t>Deploy App Code</a:t>
            </a:r>
          </a:p>
          <a:p>
            <a:pPr defTabSz="1218987">
              <a:lnSpc>
                <a:spcPct val="90000"/>
              </a:lnSpc>
              <a:spcAft>
                <a:spcPts val="600"/>
              </a:spcAft>
              <a:buSzPct val="80000"/>
            </a:pPr>
            <a:r>
              <a:rPr lang="en-US" sz="200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39026" y="42181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a:t>Windows Azure Datacenter</a:t>
            </a:r>
          </a:p>
        </p:txBody>
      </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a:solidFill>
                    <a:srgbClr val="FFFFFF">
                      <a:alpha val="99000"/>
                    </a:srgbClr>
                  </a:solidFill>
                </a:rPr>
                <a:t>Service</a:t>
              </a:r>
              <a:br>
                <a:rPr lang="en-US" sz="1600">
                  <a:solidFill>
                    <a:srgbClr val="FFFFFF">
                      <a:alpha val="99000"/>
                    </a:srgbClr>
                  </a:solidFill>
                </a:rPr>
              </a:br>
              <a:r>
                <a:rPr lang="en-US" sz="160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a:solidFill>
                  <a:schemeClr val="tx1">
                    <a:lumMod val="60000"/>
                    <a:lumOff val="40000"/>
                    <a:alpha val="99000"/>
                  </a:schemeClr>
                </a:solidFill>
              </a:rPr>
              <a:t>Provision Role Instances</a:t>
            </a:r>
          </a:p>
          <a:p>
            <a:pPr defTabSz="1218987">
              <a:lnSpc>
                <a:spcPct val="90000"/>
              </a:lnSpc>
              <a:spcAft>
                <a:spcPts val="600"/>
              </a:spcAft>
              <a:buSzPct val="80000"/>
            </a:pPr>
            <a:r>
              <a:rPr lang="en-US" sz="2000">
                <a:solidFill>
                  <a:schemeClr val="accent4">
                    <a:alpha val="99000"/>
                  </a:schemeClr>
                </a:solidFill>
              </a:rPr>
              <a:t>Deploy App Code</a:t>
            </a:r>
          </a:p>
          <a:p>
            <a:pPr defTabSz="1218987">
              <a:lnSpc>
                <a:spcPct val="90000"/>
              </a:lnSpc>
              <a:spcAft>
                <a:spcPts val="600"/>
              </a:spcAft>
              <a:buSzPct val="80000"/>
            </a:pPr>
            <a:r>
              <a:rPr lang="en-US" sz="2000">
                <a:solidFill>
                  <a:schemeClr val="tx1">
                    <a:lumMod val="60000"/>
                    <a:lumOff val="40000"/>
                    <a:alpha val="99000"/>
                  </a:schemeClr>
                </a:solidFill>
              </a:rPr>
              <a:t>Configure Network</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218105"/>
            <a:ext cx="3635453" cy="221599"/>
          </a:xfrm>
          <a:prstGeom prst="rect">
            <a:avLst/>
          </a:prstGeom>
          <a:noFill/>
        </p:spPr>
        <p:txBody>
          <a:bodyPr wrap="square" lIns="0" tIns="0" rIns="0" bIns="0" rtlCol="0">
            <a:spAutoFit/>
          </a:bodyPr>
          <a:lstStyle/>
          <a:p>
            <a:pPr defTabSz="1218987">
              <a:lnSpc>
                <a:spcPct val="80000"/>
              </a:lnSpc>
              <a:buSzPct val="80000"/>
            </a:pPr>
            <a:r>
              <a:rPr lang="en-US">
                <a:solidFill>
                  <a:schemeClr val="tx1">
                    <a:alpha val="99000"/>
                  </a:schemeClr>
                </a:solidFill>
              </a:rPr>
              <a:t>Windows Azure Datacenter</a:t>
            </a: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a:solidFill>
                  <a:schemeClr val="accent4">
                    <a:alpha val="99000"/>
                  </a:schemeClr>
                </a:solidFill>
                <a:sym typeface="Wingdings" pitchFamily="2" charset="2"/>
              </a:rPr>
              <a:t> </a:t>
            </a:r>
            <a:r>
              <a:rPr lang="en-US" sz="2000" b="0">
                <a:solidFill>
                  <a:schemeClr val="accent4">
                    <a:alpha val="99000"/>
                  </a:schemeClr>
                </a:solidFill>
              </a:rPr>
              <a:t>Network load-balancer  configured 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a:solidFill>
                  <a:schemeClr val="tx1">
                    <a:lumMod val="60000"/>
                    <a:lumOff val="40000"/>
                    <a:alpha val="99000"/>
                  </a:schemeClr>
                </a:solidFill>
              </a:rPr>
              <a:t>Provision Role Instances</a:t>
            </a:r>
          </a:p>
          <a:p>
            <a:pPr defTabSz="1218987">
              <a:lnSpc>
                <a:spcPct val="90000"/>
              </a:lnSpc>
              <a:spcAft>
                <a:spcPts val="600"/>
              </a:spcAft>
              <a:buSzPct val="80000"/>
            </a:pPr>
            <a:r>
              <a:rPr lang="en-US" sz="2000">
                <a:solidFill>
                  <a:schemeClr val="tx1">
                    <a:lumMod val="60000"/>
                    <a:lumOff val="40000"/>
                    <a:alpha val="99000"/>
                  </a:schemeClr>
                </a:solidFill>
              </a:rPr>
              <a:t>Deploy App Code</a:t>
            </a:r>
          </a:p>
          <a:p>
            <a:pPr defTabSz="1218987">
              <a:lnSpc>
                <a:spcPct val="90000"/>
              </a:lnSpc>
              <a:spcAft>
                <a:spcPts val="600"/>
              </a:spcAft>
              <a:buSzPct val="80000"/>
            </a:pPr>
            <a:r>
              <a:rPr lang="en-US" sz="200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1"/>
          <p:cNvSpPr/>
          <p:nvPr/>
        </p:nvSpPr>
        <p:spPr bwMode="auto">
          <a:xfrm>
            <a:off x="4514127" y="1781036"/>
            <a:ext cx="2650602" cy="471617"/>
          </a:xfrm>
          <a:custGeom>
            <a:avLst/>
            <a:gdLst>
              <a:gd name="connsiteX0" fmla="*/ 0 w 2650602"/>
              <a:gd name="connsiteY0" fmla="*/ 221384 h 471617"/>
              <a:gd name="connsiteX1" fmla="*/ 81022 w 2650602"/>
              <a:gd name="connsiteY1" fmla="*/ 244534 h 471617"/>
              <a:gd name="connsiteX2" fmla="*/ 381964 w 2650602"/>
              <a:gd name="connsiteY2" fmla="*/ 221384 h 471617"/>
              <a:gd name="connsiteX3" fmla="*/ 405114 w 2650602"/>
              <a:gd name="connsiteY3" fmla="*/ 244534 h 471617"/>
              <a:gd name="connsiteX4" fmla="*/ 393539 w 2650602"/>
              <a:gd name="connsiteY4" fmla="*/ 279258 h 471617"/>
              <a:gd name="connsiteX5" fmla="*/ 416688 w 2650602"/>
              <a:gd name="connsiteY5" fmla="*/ 256108 h 471617"/>
              <a:gd name="connsiteX6" fmla="*/ 439838 w 2650602"/>
              <a:gd name="connsiteY6" fmla="*/ 232959 h 471617"/>
              <a:gd name="connsiteX7" fmla="*/ 497711 w 2650602"/>
              <a:gd name="connsiteY7" fmla="*/ 163511 h 471617"/>
              <a:gd name="connsiteX8" fmla="*/ 590308 w 2650602"/>
              <a:gd name="connsiteY8" fmla="*/ 117212 h 471617"/>
              <a:gd name="connsiteX9" fmla="*/ 601883 w 2650602"/>
              <a:gd name="connsiteY9" fmla="*/ 198235 h 471617"/>
              <a:gd name="connsiteX10" fmla="*/ 625032 w 2650602"/>
              <a:gd name="connsiteY10" fmla="*/ 464453 h 471617"/>
              <a:gd name="connsiteX11" fmla="*/ 694481 w 2650602"/>
              <a:gd name="connsiteY11" fmla="*/ 441303 h 471617"/>
              <a:gd name="connsiteX12" fmla="*/ 763929 w 2650602"/>
              <a:gd name="connsiteY12" fmla="*/ 360280 h 471617"/>
              <a:gd name="connsiteX13" fmla="*/ 798653 w 2650602"/>
              <a:gd name="connsiteY13" fmla="*/ 302407 h 471617"/>
              <a:gd name="connsiteX14" fmla="*/ 879676 w 2650602"/>
              <a:gd name="connsiteY14" fmla="*/ 209810 h 471617"/>
              <a:gd name="connsiteX15" fmla="*/ 891250 w 2650602"/>
              <a:gd name="connsiteY15" fmla="*/ 151936 h 471617"/>
              <a:gd name="connsiteX16" fmla="*/ 925974 w 2650602"/>
              <a:gd name="connsiteY16" fmla="*/ 105637 h 471617"/>
              <a:gd name="connsiteX17" fmla="*/ 983848 w 2650602"/>
              <a:gd name="connsiteY17" fmla="*/ 36189 h 471617"/>
              <a:gd name="connsiteX18" fmla="*/ 995422 w 2650602"/>
              <a:gd name="connsiteY18" fmla="*/ 1465 h 471617"/>
              <a:gd name="connsiteX19" fmla="*/ 1006997 w 2650602"/>
              <a:gd name="connsiteY19" fmla="*/ 59339 h 471617"/>
              <a:gd name="connsiteX20" fmla="*/ 1030146 w 2650602"/>
              <a:gd name="connsiteY20" fmla="*/ 302407 h 471617"/>
              <a:gd name="connsiteX21" fmla="*/ 1041721 w 2650602"/>
              <a:gd name="connsiteY21" fmla="*/ 383430 h 471617"/>
              <a:gd name="connsiteX22" fmla="*/ 1076445 w 2650602"/>
              <a:gd name="connsiteY22" fmla="*/ 406579 h 471617"/>
              <a:gd name="connsiteX23" fmla="*/ 1203767 w 2650602"/>
              <a:gd name="connsiteY23" fmla="*/ 337131 h 471617"/>
              <a:gd name="connsiteX24" fmla="*/ 1273215 w 2650602"/>
              <a:gd name="connsiteY24" fmla="*/ 267683 h 471617"/>
              <a:gd name="connsiteX25" fmla="*/ 1296364 w 2650602"/>
              <a:gd name="connsiteY25" fmla="*/ 232959 h 471617"/>
              <a:gd name="connsiteX26" fmla="*/ 1331088 w 2650602"/>
              <a:gd name="connsiteY26" fmla="*/ 209810 h 471617"/>
              <a:gd name="connsiteX27" fmla="*/ 1342663 w 2650602"/>
              <a:gd name="connsiteY27" fmla="*/ 267683 h 471617"/>
              <a:gd name="connsiteX28" fmla="*/ 1354238 w 2650602"/>
              <a:gd name="connsiteY28" fmla="*/ 371855 h 471617"/>
              <a:gd name="connsiteX29" fmla="*/ 1412111 w 2650602"/>
              <a:gd name="connsiteY29" fmla="*/ 290832 h 471617"/>
              <a:gd name="connsiteX30" fmla="*/ 1458410 w 2650602"/>
              <a:gd name="connsiteY30" fmla="*/ 221384 h 471617"/>
              <a:gd name="connsiteX31" fmla="*/ 1469984 w 2650602"/>
              <a:gd name="connsiteY31" fmla="*/ 279258 h 471617"/>
              <a:gd name="connsiteX32" fmla="*/ 1643605 w 2650602"/>
              <a:gd name="connsiteY32" fmla="*/ 313982 h 471617"/>
              <a:gd name="connsiteX33" fmla="*/ 1678329 w 2650602"/>
              <a:gd name="connsiteY33" fmla="*/ 290832 h 471617"/>
              <a:gd name="connsiteX34" fmla="*/ 1747777 w 2650602"/>
              <a:gd name="connsiteY34" fmla="*/ 256108 h 471617"/>
              <a:gd name="connsiteX35" fmla="*/ 1759351 w 2650602"/>
              <a:gd name="connsiteY35" fmla="*/ 429729 h 471617"/>
              <a:gd name="connsiteX36" fmla="*/ 1770926 w 2650602"/>
              <a:gd name="connsiteY36" fmla="*/ 325556 h 471617"/>
              <a:gd name="connsiteX37" fmla="*/ 1805650 w 2650602"/>
              <a:gd name="connsiteY37" fmla="*/ 313982 h 471617"/>
              <a:gd name="connsiteX38" fmla="*/ 1909822 w 2650602"/>
              <a:gd name="connsiteY38" fmla="*/ 232959 h 471617"/>
              <a:gd name="connsiteX39" fmla="*/ 1944546 w 2650602"/>
              <a:gd name="connsiteY39" fmla="*/ 198235 h 471617"/>
              <a:gd name="connsiteX40" fmla="*/ 2025569 w 2650602"/>
              <a:gd name="connsiteY40" fmla="*/ 140361 h 471617"/>
              <a:gd name="connsiteX41" fmla="*/ 2060293 w 2650602"/>
              <a:gd name="connsiteY41" fmla="*/ 128787 h 471617"/>
              <a:gd name="connsiteX42" fmla="*/ 2106592 w 2650602"/>
              <a:gd name="connsiteY42" fmla="*/ 94063 h 471617"/>
              <a:gd name="connsiteX43" fmla="*/ 2141316 w 2650602"/>
              <a:gd name="connsiteY43" fmla="*/ 82488 h 471617"/>
              <a:gd name="connsiteX44" fmla="*/ 2152891 w 2650602"/>
              <a:gd name="connsiteY44" fmla="*/ 128787 h 471617"/>
              <a:gd name="connsiteX45" fmla="*/ 2187615 w 2650602"/>
              <a:gd name="connsiteY45" fmla="*/ 313982 h 471617"/>
              <a:gd name="connsiteX46" fmla="*/ 2245488 w 2650602"/>
              <a:gd name="connsiteY46" fmla="*/ 279258 h 471617"/>
              <a:gd name="connsiteX47" fmla="*/ 2303362 w 2650602"/>
              <a:gd name="connsiteY47" fmla="*/ 209810 h 471617"/>
              <a:gd name="connsiteX48" fmla="*/ 2349660 w 2650602"/>
              <a:gd name="connsiteY48" fmla="*/ 313982 h 471617"/>
              <a:gd name="connsiteX49" fmla="*/ 2407534 w 2650602"/>
              <a:gd name="connsiteY49" fmla="*/ 325556 h 471617"/>
              <a:gd name="connsiteX50" fmla="*/ 2511706 w 2650602"/>
              <a:gd name="connsiteY50" fmla="*/ 290832 h 471617"/>
              <a:gd name="connsiteX51" fmla="*/ 2523281 w 2650602"/>
              <a:gd name="connsiteY51" fmla="*/ 256108 h 471617"/>
              <a:gd name="connsiteX52" fmla="*/ 2546430 w 2650602"/>
              <a:gd name="connsiteY52" fmla="*/ 348706 h 471617"/>
              <a:gd name="connsiteX53" fmla="*/ 2569579 w 2650602"/>
              <a:gd name="connsiteY53" fmla="*/ 418154 h 471617"/>
              <a:gd name="connsiteX54" fmla="*/ 2604303 w 2650602"/>
              <a:gd name="connsiteY54" fmla="*/ 313982 h 471617"/>
              <a:gd name="connsiteX55" fmla="*/ 2615878 w 2650602"/>
              <a:gd name="connsiteY55" fmla="*/ 279258 h 471617"/>
              <a:gd name="connsiteX56" fmla="*/ 2650602 w 2650602"/>
              <a:gd name="connsiteY56" fmla="*/ 256108 h 47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50602" h="471617">
                <a:moveTo>
                  <a:pt x="0" y="221384"/>
                </a:moveTo>
                <a:cubicBezTo>
                  <a:pt x="27007" y="229101"/>
                  <a:pt x="52951" y="243566"/>
                  <a:pt x="81022" y="244534"/>
                </a:cubicBezTo>
                <a:cubicBezTo>
                  <a:pt x="275538" y="251242"/>
                  <a:pt x="267466" y="250009"/>
                  <a:pt x="381964" y="221384"/>
                </a:cubicBezTo>
                <a:cubicBezTo>
                  <a:pt x="389681" y="229101"/>
                  <a:pt x="402974" y="233833"/>
                  <a:pt x="405114" y="244534"/>
                </a:cubicBezTo>
                <a:cubicBezTo>
                  <a:pt x="407507" y="256498"/>
                  <a:pt x="384912" y="287885"/>
                  <a:pt x="393539" y="279258"/>
                </a:cubicBezTo>
                <a:lnTo>
                  <a:pt x="416688" y="256108"/>
                </a:lnTo>
                <a:cubicBezTo>
                  <a:pt x="424405" y="248391"/>
                  <a:pt x="433785" y="242039"/>
                  <a:pt x="439838" y="232959"/>
                </a:cubicBezTo>
                <a:cubicBezTo>
                  <a:pt x="462600" y="198815"/>
                  <a:pt x="464290" y="191362"/>
                  <a:pt x="497711" y="163511"/>
                </a:cubicBezTo>
                <a:cubicBezTo>
                  <a:pt x="529720" y="136837"/>
                  <a:pt x="549394" y="133578"/>
                  <a:pt x="590308" y="117212"/>
                </a:cubicBezTo>
                <a:cubicBezTo>
                  <a:pt x="594166" y="144220"/>
                  <a:pt x="599168" y="171089"/>
                  <a:pt x="601883" y="198235"/>
                </a:cubicBezTo>
                <a:cubicBezTo>
                  <a:pt x="610746" y="286867"/>
                  <a:pt x="593322" y="381214"/>
                  <a:pt x="625032" y="464453"/>
                </a:cubicBezTo>
                <a:cubicBezTo>
                  <a:pt x="633719" y="487256"/>
                  <a:pt x="671331" y="449020"/>
                  <a:pt x="694481" y="441303"/>
                </a:cubicBezTo>
                <a:cubicBezTo>
                  <a:pt x="730247" y="405537"/>
                  <a:pt x="734231" y="404827"/>
                  <a:pt x="763929" y="360280"/>
                </a:cubicBezTo>
                <a:cubicBezTo>
                  <a:pt x="776408" y="341561"/>
                  <a:pt x="784936" y="320239"/>
                  <a:pt x="798653" y="302407"/>
                </a:cubicBezTo>
                <a:cubicBezTo>
                  <a:pt x="823659" y="269899"/>
                  <a:pt x="852668" y="240676"/>
                  <a:pt x="879676" y="209810"/>
                </a:cubicBezTo>
                <a:cubicBezTo>
                  <a:pt x="883534" y="190519"/>
                  <a:pt x="883260" y="169914"/>
                  <a:pt x="891250" y="151936"/>
                </a:cubicBezTo>
                <a:cubicBezTo>
                  <a:pt x="899085" y="134307"/>
                  <a:pt x="914761" y="121335"/>
                  <a:pt x="925974" y="105637"/>
                </a:cubicBezTo>
                <a:cubicBezTo>
                  <a:pt x="966259" y="49238"/>
                  <a:pt x="929809" y="90228"/>
                  <a:pt x="983848" y="36189"/>
                </a:cubicBezTo>
                <a:cubicBezTo>
                  <a:pt x="987706" y="24614"/>
                  <a:pt x="986795" y="-7162"/>
                  <a:pt x="995422" y="1465"/>
                </a:cubicBezTo>
                <a:cubicBezTo>
                  <a:pt x="1009333" y="15376"/>
                  <a:pt x="1004742" y="39795"/>
                  <a:pt x="1006997" y="59339"/>
                </a:cubicBezTo>
                <a:cubicBezTo>
                  <a:pt x="1016326" y="140192"/>
                  <a:pt x="1021475" y="221481"/>
                  <a:pt x="1030146" y="302407"/>
                </a:cubicBezTo>
                <a:cubicBezTo>
                  <a:pt x="1033052" y="329534"/>
                  <a:pt x="1030641" y="358500"/>
                  <a:pt x="1041721" y="383430"/>
                </a:cubicBezTo>
                <a:cubicBezTo>
                  <a:pt x="1047371" y="396142"/>
                  <a:pt x="1064870" y="398863"/>
                  <a:pt x="1076445" y="406579"/>
                </a:cubicBezTo>
                <a:cubicBezTo>
                  <a:pt x="1141368" y="378755"/>
                  <a:pt x="1156173" y="379966"/>
                  <a:pt x="1203767" y="337131"/>
                </a:cubicBezTo>
                <a:cubicBezTo>
                  <a:pt x="1228101" y="315230"/>
                  <a:pt x="1255055" y="294923"/>
                  <a:pt x="1273215" y="267683"/>
                </a:cubicBezTo>
                <a:cubicBezTo>
                  <a:pt x="1280931" y="256108"/>
                  <a:pt x="1286527" y="242796"/>
                  <a:pt x="1296364" y="232959"/>
                </a:cubicBezTo>
                <a:cubicBezTo>
                  <a:pt x="1306201" y="223122"/>
                  <a:pt x="1319513" y="217526"/>
                  <a:pt x="1331088" y="209810"/>
                </a:cubicBezTo>
                <a:cubicBezTo>
                  <a:pt x="1334946" y="229101"/>
                  <a:pt x="1342663" y="248010"/>
                  <a:pt x="1342663" y="267683"/>
                </a:cubicBezTo>
                <a:cubicBezTo>
                  <a:pt x="1342663" y="371645"/>
                  <a:pt x="1309853" y="305279"/>
                  <a:pt x="1354238" y="371855"/>
                </a:cubicBezTo>
                <a:cubicBezTo>
                  <a:pt x="1458742" y="267349"/>
                  <a:pt x="1365919" y="373977"/>
                  <a:pt x="1412111" y="290832"/>
                </a:cubicBezTo>
                <a:cubicBezTo>
                  <a:pt x="1425623" y="266511"/>
                  <a:pt x="1458410" y="221384"/>
                  <a:pt x="1458410" y="221384"/>
                </a:cubicBezTo>
                <a:cubicBezTo>
                  <a:pt x="1462268" y="240675"/>
                  <a:pt x="1464331" y="260414"/>
                  <a:pt x="1469984" y="279258"/>
                </a:cubicBezTo>
                <a:cubicBezTo>
                  <a:pt x="1501944" y="385792"/>
                  <a:pt x="1497114" y="336519"/>
                  <a:pt x="1643605" y="313982"/>
                </a:cubicBezTo>
                <a:cubicBezTo>
                  <a:pt x="1655180" y="306265"/>
                  <a:pt x="1668492" y="300669"/>
                  <a:pt x="1678329" y="290832"/>
                </a:cubicBezTo>
                <a:cubicBezTo>
                  <a:pt x="1738084" y="231077"/>
                  <a:pt x="1704225" y="212558"/>
                  <a:pt x="1747777" y="256108"/>
                </a:cubicBezTo>
                <a:cubicBezTo>
                  <a:pt x="1751635" y="313982"/>
                  <a:pt x="1741009" y="374703"/>
                  <a:pt x="1759351" y="429729"/>
                </a:cubicBezTo>
                <a:cubicBezTo>
                  <a:pt x="1770399" y="462874"/>
                  <a:pt x="1757950" y="357995"/>
                  <a:pt x="1770926" y="325556"/>
                </a:cubicBezTo>
                <a:cubicBezTo>
                  <a:pt x="1775457" y="314228"/>
                  <a:pt x="1794075" y="317840"/>
                  <a:pt x="1805650" y="313982"/>
                </a:cubicBezTo>
                <a:cubicBezTo>
                  <a:pt x="1840374" y="286974"/>
                  <a:pt x="1876028" y="261121"/>
                  <a:pt x="1909822" y="232959"/>
                </a:cubicBezTo>
                <a:cubicBezTo>
                  <a:pt x="1922397" y="222480"/>
                  <a:pt x="1932118" y="208888"/>
                  <a:pt x="1944546" y="198235"/>
                </a:cubicBezTo>
                <a:cubicBezTo>
                  <a:pt x="1951882" y="191947"/>
                  <a:pt x="2010916" y="147688"/>
                  <a:pt x="2025569" y="140361"/>
                </a:cubicBezTo>
                <a:cubicBezTo>
                  <a:pt x="2036482" y="134905"/>
                  <a:pt x="2048718" y="132645"/>
                  <a:pt x="2060293" y="128787"/>
                </a:cubicBezTo>
                <a:cubicBezTo>
                  <a:pt x="2075726" y="117212"/>
                  <a:pt x="2089843" y="103634"/>
                  <a:pt x="2106592" y="94063"/>
                </a:cubicBezTo>
                <a:cubicBezTo>
                  <a:pt x="2117185" y="88010"/>
                  <a:pt x="2131555" y="75168"/>
                  <a:pt x="2141316" y="82488"/>
                </a:cubicBezTo>
                <a:cubicBezTo>
                  <a:pt x="2154042" y="92033"/>
                  <a:pt x="2149771" y="113188"/>
                  <a:pt x="2152891" y="128787"/>
                </a:cubicBezTo>
                <a:cubicBezTo>
                  <a:pt x="2165209" y="190375"/>
                  <a:pt x="2176040" y="252250"/>
                  <a:pt x="2187615" y="313982"/>
                </a:cubicBezTo>
                <a:cubicBezTo>
                  <a:pt x="2206906" y="302407"/>
                  <a:pt x="2229580" y="295166"/>
                  <a:pt x="2245488" y="279258"/>
                </a:cubicBezTo>
                <a:cubicBezTo>
                  <a:pt x="2362967" y="161779"/>
                  <a:pt x="2183248" y="289885"/>
                  <a:pt x="2303362" y="209810"/>
                </a:cubicBezTo>
                <a:cubicBezTo>
                  <a:pt x="2396197" y="240753"/>
                  <a:pt x="2263654" y="184973"/>
                  <a:pt x="2349660" y="313982"/>
                </a:cubicBezTo>
                <a:cubicBezTo>
                  <a:pt x="2360573" y="330351"/>
                  <a:pt x="2388243" y="321698"/>
                  <a:pt x="2407534" y="325556"/>
                </a:cubicBezTo>
                <a:cubicBezTo>
                  <a:pt x="2436797" y="319704"/>
                  <a:pt x="2487744" y="314794"/>
                  <a:pt x="2511706" y="290832"/>
                </a:cubicBezTo>
                <a:cubicBezTo>
                  <a:pt x="2520333" y="282205"/>
                  <a:pt x="2519423" y="267683"/>
                  <a:pt x="2523281" y="256108"/>
                </a:cubicBezTo>
                <a:cubicBezTo>
                  <a:pt x="2558403" y="361481"/>
                  <a:pt x="2504522" y="195044"/>
                  <a:pt x="2546430" y="348706"/>
                </a:cubicBezTo>
                <a:cubicBezTo>
                  <a:pt x="2552850" y="372248"/>
                  <a:pt x="2561863" y="395005"/>
                  <a:pt x="2569579" y="418154"/>
                </a:cubicBezTo>
                <a:lnTo>
                  <a:pt x="2604303" y="313982"/>
                </a:lnTo>
                <a:cubicBezTo>
                  <a:pt x="2608161" y="302407"/>
                  <a:pt x="2605726" y="286026"/>
                  <a:pt x="2615878" y="279258"/>
                </a:cubicBezTo>
                <a:lnTo>
                  <a:pt x="2650602" y="256108"/>
                </a:lnTo>
              </a:path>
            </a:pathLst>
          </a:custGeom>
          <a:ln w="234950">
            <a:solidFill>
              <a:srgbClr val="77B7E3">
                <a:alpha val="37647"/>
              </a:srgbClr>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grpSp>
        <p:nvGrpSpPr>
          <p:cNvPr id="6" name="Group 5"/>
          <p:cNvGrpSpPr/>
          <p:nvPr/>
        </p:nvGrpSpPr>
        <p:grpSpPr>
          <a:xfrm>
            <a:off x="4354083" y="2280065"/>
            <a:ext cx="3313217" cy="2909455"/>
            <a:chOff x="1298368" y="2280065"/>
            <a:chExt cx="3313217" cy="2909455"/>
          </a:xfrm>
        </p:grpSpPr>
        <p:sp>
          <p:nvSpPr>
            <p:cNvPr id="8" name="Freeform 7"/>
            <p:cNvSpPr/>
            <p:nvPr/>
          </p:nvSpPr>
          <p:spPr bwMode="auto">
            <a:xfrm>
              <a:off x="1298369" y="5082566"/>
              <a:ext cx="3313215" cy="83203"/>
            </a:xfrm>
            <a:custGeom>
              <a:avLst/>
              <a:gdLst>
                <a:gd name="connsiteX0" fmla="*/ 0 w 3681350"/>
                <a:gd name="connsiteY0" fmla="*/ 83203 h 83203"/>
                <a:gd name="connsiteX1" fmla="*/ 1947553 w 3681350"/>
                <a:gd name="connsiteY1" fmla="*/ 76 h 83203"/>
                <a:gd name="connsiteX2" fmla="*/ 3681350 w 3681350"/>
                <a:gd name="connsiteY2" fmla="*/ 71328 h 83203"/>
              </a:gdLst>
              <a:ahLst/>
              <a:cxnLst>
                <a:cxn ang="0">
                  <a:pos x="connsiteX0" y="connsiteY0"/>
                </a:cxn>
                <a:cxn ang="0">
                  <a:pos x="connsiteX1" y="connsiteY1"/>
                </a:cxn>
                <a:cxn ang="0">
                  <a:pos x="connsiteX2" y="connsiteY2"/>
                </a:cxn>
              </a:cxnLst>
              <a:rect l="l" t="t" r="r" b="b"/>
              <a:pathLst>
                <a:path w="3681350" h="83203">
                  <a:moveTo>
                    <a:pt x="0" y="83203"/>
                  </a:moveTo>
                  <a:cubicBezTo>
                    <a:pt x="666997" y="42629"/>
                    <a:pt x="1333995" y="2055"/>
                    <a:pt x="1947553" y="76"/>
                  </a:cubicBezTo>
                  <a:cubicBezTo>
                    <a:pt x="2561111" y="-1903"/>
                    <a:pt x="3121230" y="34712"/>
                    <a:pt x="3681350" y="71328"/>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 name="Freeform 8"/>
            <p:cNvSpPr/>
            <p:nvPr/>
          </p:nvSpPr>
          <p:spPr bwMode="auto">
            <a:xfrm>
              <a:off x="4480956" y="2280065"/>
              <a:ext cx="130629" cy="2885704"/>
            </a:xfrm>
            <a:custGeom>
              <a:avLst/>
              <a:gdLst>
                <a:gd name="connsiteX0" fmla="*/ 130629 w 130629"/>
                <a:gd name="connsiteY0" fmla="*/ 2885704 h 2885704"/>
                <a:gd name="connsiteX1" fmla="*/ 23751 w 130629"/>
                <a:gd name="connsiteY1" fmla="*/ 1318161 h 2885704"/>
                <a:gd name="connsiteX2" fmla="*/ 0 w 130629"/>
                <a:gd name="connsiteY2" fmla="*/ 0 h 2885704"/>
              </a:gdLst>
              <a:ahLst/>
              <a:cxnLst>
                <a:cxn ang="0">
                  <a:pos x="connsiteX0" y="connsiteY0"/>
                </a:cxn>
                <a:cxn ang="0">
                  <a:pos x="connsiteX1" y="connsiteY1"/>
                </a:cxn>
                <a:cxn ang="0">
                  <a:pos x="connsiteX2" y="connsiteY2"/>
                </a:cxn>
              </a:cxnLst>
              <a:rect l="l" t="t" r="r" b="b"/>
              <a:pathLst>
                <a:path w="130629" h="2885704">
                  <a:moveTo>
                    <a:pt x="130629" y="2885704"/>
                  </a:moveTo>
                  <a:cubicBezTo>
                    <a:pt x="88075" y="2342408"/>
                    <a:pt x="45522" y="1799112"/>
                    <a:pt x="23751" y="1318161"/>
                  </a:cubicBezTo>
                  <a:cubicBezTo>
                    <a:pt x="1980" y="837210"/>
                    <a:pt x="990" y="41860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Freeform 9"/>
            <p:cNvSpPr/>
            <p:nvPr/>
          </p:nvSpPr>
          <p:spPr bwMode="auto">
            <a:xfrm>
              <a:off x="1298369" y="2280065"/>
              <a:ext cx="3182587" cy="23750"/>
            </a:xfrm>
            <a:custGeom>
              <a:avLst/>
              <a:gdLst>
                <a:gd name="connsiteX0" fmla="*/ 3182587 w 3182587"/>
                <a:gd name="connsiteY0" fmla="*/ 11875 h 23750"/>
                <a:gd name="connsiteX1" fmla="*/ 1615044 w 3182587"/>
                <a:gd name="connsiteY1" fmla="*/ 23750 h 23750"/>
                <a:gd name="connsiteX2" fmla="*/ 0 w 3182587"/>
                <a:gd name="connsiteY2" fmla="*/ 0 h 23750"/>
              </a:gdLst>
              <a:ahLst/>
              <a:cxnLst>
                <a:cxn ang="0">
                  <a:pos x="connsiteX0" y="connsiteY0"/>
                </a:cxn>
                <a:cxn ang="0">
                  <a:pos x="connsiteX1" y="connsiteY1"/>
                </a:cxn>
                <a:cxn ang="0">
                  <a:pos x="connsiteX2" y="connsiteY2"/>
                </a:cxn>
              </a:cxnLst>
              <a:rect l="l" t="t" r="r" b="b"/>
              <a:pathLst>
                <a:path w="3182587" h="23750">
                  <a:moveTo>
                    <a:pt x="3182587" y="11875"/>
                  </a:moveTo>
                  <a:lnTo>
                    <a:pt x="1615044" y="23750"/>
                  </a:lnTo>
                  <a:cubicBezTo>
                    <a:pt x="1084613" y="21771"/>
                    <a:pt x="542306" y="1088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Freeform 10"/>
            <p:cNvSpPr/>
            <p:nvPr/>
          </p:nvSpPr>
          <p:spPr bwMode="auto">
            <a:xfrm>
              <a:off x="1298368" y="2280065"/>
              <a:ext cx="95002" cy="2909455"/>
            </a:xfrm>
            <a:custGeom>
              <a:avLst/>
              <a:gdLst>
                <a:gd name="connsiteX0" fmla="*/ 0 w 95002"/>
                <a:gd name="connsiteY0" fmla="*/ 0 h 2909455"/>
                <a:gd name="connsiteX1" fmla="*/ 95002 w 95002"/>
                <a:gd name="connsiteY1" fmla="*/ 1567543 h 2909455"/>
                <a:gd name="connsiteX2" fmla="*/ 0 w 95002"/>
                <a:gd name="connsiteY2" fmla="*/ 2909455 h 2909455"/>
              </a:gdLst>
              <a:ahLst/>
              <a:cxnLst>
                <a:cxn ang="0">
                  <a:pos x="connsiteX0" y="connsiteY0"/>
                </a:cxn>
                <a:cxn ang="0">
                  <a:pos x="connsiteX1" y="connsiteY1"/>
                </a:cxn>
                <a:cxn ang="0">
                  <a:pos x="connsiteX2" y="connsiteY2"/>
                </a:cxn>
              </a:cxnLst>
              <a:rect l="l" t="t" r="r" b="b"/>
              <a:pathLst>
                <a:path w="95002" h="2909455">
                  <a:moveTo>
                    <a:pt x="0" y="0"/>
                  </a:moveTo>
                  <a:cubicBezTo>
                    <a:pt x="47501" y="541317"/>
                    <a:pt x="95002" y="1082634"/>
                    <a:pt x="95002" y="1567543"/>
                  </a:cubicBezTo>
                  <a:cubicBezTo>
                    <a:pt x="95002" y="2052452"/>
                    <a:pt x="47501" y="2480953"/>
                    <a:pt x="0" y="2909455"/>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TextBox 11"/>
            <p:cNvSpPr txBox="1"/>
            <p:nvPr/>
          </p:nvSpPr>
          <p:spPr>
            <a:xfrm>
              <a:off x="2669052" y="4347629"/>
              <a:ext cx="666849" cy="569387"/>
            </a:xfrm>
            <a:prstGeom prst="rect">
              <a:avLst/>
            </a:prstGeom>
            <a:noFill/>
          </p:spPr>
          <p:txBody>
            <a:bodyPr wrap="none" lIns="0" tIns="0" rIns="0" bIns="0" rtlCol="0">
              <a:spAutoFit/>
            </a:bodyPr>
            <a:lstStyle/>
            <a:p>
              <a:pPr>
                <a:lnSpc>
                  <a:spcPct val="90000"/>
                </a:lnSpc>
                <a:spcBef>
                  <a:spcPct val="20000"/>
                </a:spcBef>
                <a:buSzPct val="80000"/>
              </a:pPr>
              <a:r>
                <a:rPr lang="en-US" sz="40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OS</a:t>
              </a:r>
            </a:p>
          </p:txBody>
        </p:sp>
        <p:sp>
          <p:nvSpPr>
            <p:cNvPr id="13" name="TextBox 12"/>
            <p:cNvSpPr txBox="1"/>
            <p:nvPr/>
          </p:nvSpPr>
          <p:spPr>
            <a:xfrm>
              <a:off x="1586241" y="3791374"/>
              <a:ext cx="1904367" cy="569387"/>
            </a:xfrm>
            <a:prstGeom prst="rect">
              <a:avLst/>
            </a:prstGeom>
            <a:noFill/>
          </p:spPr>
          <p:txBody>
            <a:bodyPr wrap="none" lIns="0" tIns="0" rIns="0" bIns="0" rtlCol="0">
              <a:spAutoFit/>
            </a:bodyPr>
            <a:lstStyle/>
            <a:p>
              <a:pPr>
                <a:lnSpc>
                  <a:spcPct val="90000"/>
                </a:lnSpc>
                <a:spcBef>
                  <a:spcPct val="20000"/>
                </a:spcBef>
                <a:buSzPct val="80000"/>
              </a:pPr>
              <a:r>
                <a:rPr lang="en-US" sz="40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Network</a:t>
              </a:r>
            </a:p>
          </p:txBody>
        </p:sp>
        <p:sp>
          <p:nvSpPr>
            <p:cNvPr id="14" name="TextBox 13"/>
            <p:cNvSpPr txBox="1"/>
            <p:nvPr/>
          </p:nvSpPr>
          <p:spPr>
            <a:xfrm>
              <a:off x="2538424" y="3288597"/>
              <a:ext cx="1788951" cy="569387"/>
            </a:xfrm>
            <a:prstGeom prst="rect">
              <a:avLst/>
            </a:prstGeom>
            <a:noFill/>
          </p:spPr>
          <p:txBody>
            <a:bodyPr wrap="none" lIns="0" tIns="0" rIns="0" bIns="0" rtlCol="0">
              <a:spAutoFit/>
            </a:bodyPr>
            <a:lstStyle/>
            <a:p>
              <a:pPr>
                <a:lnSpc>
                  <a:spcPct val="90000"/>
                </a:lnSpc>
                <a:spcBef>
                  <a:spcPct val="20000"/>
                </a:spcBef>
                <a:buSzPct val="80000"/>
              </a:pPr>
              <a:r>
                <a:rPr lang="en-US" sz="40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Storage</a:t>
              </a:r>
            </a:p>
          </p:txBody>
        </p:sp>
        <p:sp>
          <p:nvSpPr>
            <p:cNvPr id="15" name="TextBox 14"/>
            <p:cNvSpPr txBox="1"/>
            <p:nvPr/>
          </p:nvSpPr>
          <p:spPr>
            <a:xfrm>
              <a:off x="1689545" y="2714132"/>
              <a:ext cx="1085233" cy="569387"/>
            </a:xfrm>
            <a:prstGeom prst="rect">
              <a:avLst/>
            </a:prstGeom>
            <a:noFill/>
          </p:spPr>
          <p:txBody>
            <a:bodyPr wrap="none" lIns="0" tIns="0" rIns="0" bIns="0" rtlCol="0">
              <a:spAutoFit/>
            </a:bodyPr>
            <a:lstStyle/>
            <a:p>
              <a:pPr>
                <a:lnSpc>
                  <a:spcPct val="90000"/>
                </a:lnSpc>
                <a:spcBef>
                  <a:spcPct val="20000"/>
                </a:spcBef>
                <a:buSzPct val="80000"/>
              </a:pPr>
              <a:r>
                <a:rPr lang="en-US" sz="40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Scale</a:t>
              </a:r>
            </a:p>
          </p:txBody>
        </p:sp>
      </p:grpSp>
      <p:sp>
        <p:nvSpPr>
          <p:cNvPr id="16" name="Title 15"/>
          <p:cNvSpPr>
            <a:spLocks noGrp="1"/>
          </p:cNvSpPr>
          <p:nvPr>
            <p:ph type="title"/>
          </p:nvPr>
        </p:nvSpPr>
        <p:spPr>
          <a:xfrm>
            <a:off x="519112" y="228600"/>
            <a:ext cx="11149013" cy="747897"/>
          </a:xfrm>
        </p:spPr>
        <p:txBody>
          <a:bodyPr/>
          <a:lstStyle/>
          <a:p>
            <a:r>
              <a:rPr lang="en-US"/>
              <a:t>What does it take to run an app?</a:t>
            </a:r>
          </a:p>
        </p:txBody>
      </p:sp>
      <p:sp>
        <p:nvSpPr>
          <p:cNvPr id="18" name="TextBox 17"/>
          <p:cNvSpPr txBox="1"/>
          <p:nvPr/>
        </p:nvSpPr>
        <p:spPr>
          <a:xfrm>
            <a:off x="7830554" y="2636233"/>
            <a:ext cx="883255" cy="1911292"/>
          </a:xfrm>
          <a:prstGeom prst="rect">
            <a:avLst/>
          </a:prstGeom>
          <a:noFill/>
        </p:spPr>
        <p:txBody>
          <a:bodyPr wrap="none" lIns="0" tIns="0" rIns="0" bIns="0" rtlCol="0">
            <a:spAutoFit/>
          </a:bodyPr>
          <a:lstStyle/>
          <a:p>
            <a:pPr>
              <a:lnSpc>
                <a:spcPct val="90000"/>
              </a:lnSpc>
              <a:spcBef>
                <a:spcPct val="20000"/>
              </a:spcBef>
              <a:buSzPct val="80000"/>
            </a:pPr>
            <a:r>
              <a:rPr lang="en-US" sz="13800">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a:t>
            </a:r>
          </a:p>
        </p:txBody>
      </p:sp>
      <p:sp>
        <p:nvSpPr>
          <p:cNvPr id="19" name="TextBox 18"/>
          <p:cNvSpPr txBox="1"/>
          <p:nvPr/>
        </p:nvSpPr>
        <p:spPr>
          <a:xfrm>
            <a:off x="8611324" y="2347364"/>
            <a:ext cx="460061" cy="997196"/>
          </a:xfrm>
          <a:prstGeom prst="rect">
            <a:avLst/>
          </a:prstGeom>
          <a:noFill/>
        </p:spPr>
        <p:txBody>
          <a:bodyPr wrap="none" lIns="0" tIns="0" rIns="0" bIns="0" rtlCol="0">
            <a:spAutoFit/>
          </a:bodyPr>
          <a:lstStyle/>
          <a:p>
            <a:pPr>
              <a:lnSpc>
                <a:spcPct val="90000"/>
              </a:lnSpc>
              <a:spcBef>
                <a:spcPct val="20000"/>
              </a:spcBef>
              <a:buSzPct val="80000"/>
            </a:pPr>
            <a:r>
              <a:rPr lang="en-US" sz="7200">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a:t>
            </a:r>
          </a:p>
        </p:txBody>
      </p:sp>
      <p:sp>
        <p:nvSpPr>
          <p:cNvPr id="20" name="TextBox 19"/>
          <p:cNvSpPr txBox="1"/>
          <p:nvPr/>
        </p:nvSpPr>
        <p:spPr>
          <a:xfrm>
            <a:off x="8486185" y="3208400"/>
            <a:ext cx="613951" cy="1329594"/>
          </a:xfrm>
          <a:prstGeom prst="rect">
            <a:avLst/>
          </a:prstGeom>
          <a:noFill/>
        </p:spPr>
        <p:txBody>
          <a:bodyPr wrap="none" lIns="0" tIns="0" rIns="0" bIns="0" rtlCol="0">
            <a:spAutoFit/>
          </a:bodyPr>
          <a:lstStyle/>
          <a:p>
            <a:pPr>
              <a:lnSpc>
                <a:spcPct val="90000"/>
              </a:lnSpc>
              <a:spcBef>
                <a:spcPct val="20000"/>
              </a:spcBef>
              <a:buSzPct val="80000"/>
            </a:pPr>
            <a:r>
              <a:rPr lang="en-US" sz="9600">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a:t>
            </a:r>
          </a:p>
        </p:txBody>
      </p:sp>
      <p:grpSp>
        <p:nvGrpSpPr>
          <p:cNvPr id="5" name="Group 4"/>
          <p:cNvGrpSpPr/>
          <p:nvPr/>
        </p:nvGrpSpPr>
        <p:grpSpPr>
          <a:xfrm>
            <a:off x="4298623" y="1744409"/>
            <a:ext cx="3238048" cy="498063"/>
            <a:chOff x="1242908" y="1805369"/>
            <a:chExt cx="3238048" cy="498063"/>
          </a:xfrm>
        </p:grpSpPr>
        <p:sp>
          <p:nvSpPr>
            <p:cNvPr id="28" name="Freeform 27"/>
            <p:cNvSpPr/>
            <p:nvPr/>
          </p:nvSpPr>
          <p:spPr bwMode="auto">
            <a:xfrm>
              <a:off x="1255997" y="1816927"/>
              <a:ext cx="52071" cy="463138"/>
            </a:xfrm>
            <a:custGeom>
              <a:avLst/>
              <a:gdLst>
                <a:gd name="connsiteX0" fmla="*/ 0 w 52071"/>
                <a:gd name="connsiteY0" fmla="*/ 0 h 463138"/>
                <a:gd name="connsiteX1" fmla="*/ 47501 w 52071"/>
                <a:gd name="connsiteY1" fmla="*/ 308758 h 463138"/>
                <a:gd name="connsiteX2" fmla="*/ 47501 w 52071"/>
                <a:gd name="connsiteY2" fmla="*/ 463138 h 463138"/>
              </a:gdLst>
              <a:ahLst/>
              <a:cxnLst>
                <a:cxn ang="0">
                  <a:pos x="connsiteX0" y="connsiteY0"/>
                </a:cxn>
                <a:cxn ang="0">
                  <a:pos x="connsiteX1" y="connsiteY1"/>
                </a:cxn>
                <a:cxn ang="0">
                  <a:pos x="connsiteX2" y="connsiteY2"/>
                </a:cxn>
              </a:cxnLst>
              <a:rect l="l" t="t" r="r" b="b"/>
              <a:pathLst>
                <a:path w="52071" h="463138">
                  <a:moveTo>
                    <a:pt x="0" y="0"/>
                  </a:moveTo>
                  <a:cubicBezTo>
                    <a:pt x="19792" y="115784"/>
                    <a:pt x="39584" y="231568"/>
                    <a:pt x="47501" y="308758"/>
                  </a:cubicBezTo>
                  <a:cubicBezTo>
                    <a:pt x="55418" y="385948"/>
                    <a:pt x="51459" y="424543"/>
                    <a:pt x="47501" y="463138"/>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Freeform 28"/>
            <p:cNvSpPr/>
            <p:nvPr/>
          </p:nvSpPr>
          <p:spPr bwMode="auto">
            <a:xfrm>
              <a:off x="1242908" y="1805369"/>
              <a:ext cx="3225315" cy="76572"/>
            </a:xfrm>
            <a:custGeom>
              <a:avLst/>
              <a:gdLst>
                <a:gd name="connsiteX0" fmla="*/ 3182587 w 3182587"/>
                <a:gd name="connsiteY0" fmla="*/ 11875 h 23750"/>
                <a:gd name="connsiteX1" fmla="*/ 1615044 w 3182587"/>
                <a:gd name="connsiteY1" fmla="*/ 23750 h 23750"/>
                <a:gd name="connsiteX2" fmla="*/ 0 w 3182587"/>
                <a:gd name="connsiteY2" fmla="*/ 0 h 23750"/>
              </a:gdLst>
              <a:ahLst/>
              <a:cxnLst>
                <a:cxn ang="0">
                  <a:pos x="connsiteX0" y="connsiteY0"/>
                </a:cxn>
                <a:cxn ang="0">
                  <a:pos x="connsiteX1" y="connsiteY1"/>
                </a:cxn>
                <a:cxn ang="0">
                  <a:pos x="connsiteX2" y="connsiteY2"/>
                </a:cxn>
              </a:cxnLst>
              <a:rect l="l" t="t" r="r" b="b"/>
              <a:pathLst>
                <a:path w="3182587" h="23750">
                  <a:moveTo>
                    <a:pt x="3182587" y="11875"/>
                  </a:moveTo>
                  <a:lnTo>
                    <a:pt x="1615044" y="23750"/>
                  </a:lnTo>
                  <a:cubicBezTo>
                    <a:pt x="1084613" y="21771"/>
                    <a:pt x="542306" y="1088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Freeform 29"/>
            <p:cNvSpPr/>
            <p:nvPr/>
          </p:nvSpPr>
          <p:spPr bwMode="auto">
            <a:xfrm>
              <a:off x="4462443" y="1835214"/>
              <a:ext cx="11876" cy="451263"/>
            </a:xfrm>
            <a:custGeom>
              <a:avLst/>
              <a:gdLst>
                <a:gd name="connsiteX0" fmla="*/ 11876 w 11876"/>
                <a:gd name="connsiteY0" fmla="*/ 451263 h 451263"/>
                <a:gd name="connsiteX1" fmla="*/ 0 w 11876"/>
                <a:gd name="connsiteY1" fmla="*/ 166255 h 451263"/>
                <a:gd name="connsiteX2" fmla="*/ 11876 w 11876"/>
                <a:gd name="connsiteY2" fmla="*/ 0 h 451263"/>
              </a:gdLst>
              <a:ahLst/>
              <a:cxnLst>
                <a:cxn ang="0">
                  <a:pos x="connsiteX0" y="connsiteY0"/>
                </a:cxn>
                <a:cxn ang="0">
                  <a:pos x="connsiteX1" y="connsiteY1"/>
                </a:cxn>
                <a:cxn ang="0">
                  <a:pos x="connsiteX2" y="connsiteY2"/>
                </a:cxn>
              </a:cxnLst>
              <a:rect l="l" t="t" r="r" b="b"/>
              <a:pathLst>
                <a:path w="11876" h="451263">
                  <a:moveTo>
                    <a:pt x="11876" y="451263"/>
                  </a:moveTo>
                  <a:cubicBezTo>
                    <a:pt x="5938" y="346364"/>
                    <a:pt x="0" y="241465"/>
                    <a:pt x="0" y="166255"/>
                  </a:cubicBezTo>
                  <a:cubicBezTo>
                    <a:pt x="0" y="91045"/>
                    <a:pt x="5938" y="45522"/>
                    <a:pt x="11876"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p:cNvSpPr txBox="1"/>
            <p:nvPr/>
          </p:nvSpPr>
          <p:spPr>
            <a:xfrm>
              <a:off x="2208712" y="1843279"/>
              <a:ext cx="1248740" cy="443198"/>
            </a:xfrm>
            <a:prstGeom prst="rect">
              <a:avLst/>
            </a:prstGeom>
            <a:noFill/>
          </p:spPr>
          <p:txBody>
            <a:bodyPr wrap="none" lIns="0" tIns="0" rIns="0" bIns="0" rtlCol="0">
              <a:spAutoFit/>
            </a:bodyPr>
            <a:lstStyle/>
            <a:p>
              <a:pPr>
                <a:lnSpc>
                  <a:spcPct val="90000"/>
                </a:lnSpc>
                <a:spcBef>
                  <a:spcPct val="20000"/>
                </a:spcBef>
                <a:buSzPct val="80000"/>
              </a:pPr>
              <a:r>
                <a:rPr lang="en-US" sz="32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my app</a:t>
              </a:r>
            </a:p>
          </p:txBody>
        </p:sp>
        <p:sp>
          <p:nvSpPr>
            <p:cNvPr id="21" name="Freeform 20"/>
            <p:cNvSpPr/>
            <p:nvPr/>
          </p:nvSpPr>
          <p:spPr bwMode="auto">
            <a:xfrm>
              <a:off x="1298369" y="2279682"/>
              <a:ext cx="3182587" cy="23750"/>
            </a:xfrm>
            <a:custGeom>
              <a:avLst/>
              <a:gdLst>
                <a:gd name="connsiteX0" fmla="*/ 3182587 w 3182587"/>
                <a:gd name="connsiteY0" fmla="*/ 11875 h 23750"/>
                <a:gd name="connsiteX1" fmla="*/ 1615044 w 3182587"/>
                <a:gd name="connsiteY1" fmla="*/ 23750 h 23750"/>
                <a:gd name="connsiteX2" fmla="*/ 0 w 3182587"/>
                <a:gd name="connsiteY2" fmla="*/ 0 h 23750"/>
              </a:gdLst>
              <a:ahLst/>
              <a:cxnLst>
                <a:cxn ang="0">
                  <a:pos x="connsiteX0" y="connsiteY0"/>
                </a:cxn>
                <a:cxn ang="0">
                  <a:pos x="connsiteX1" y="connsiteY1"/>
                </a:cxn>
                <a:cxn ang="0">
                  <a:pos x="connsiteX2" y="connsiteY2"/>
                </a:cxn>
              </a:cxnLst>
              <a:rect l="l" t="t" r="r" b="b"/>
              <a:pathLst>
                <a:path w="3182587" h="23750">
                  <a:moveTo>
                    <a:pt x="3182587" y="11875"/>
                  </a:moveTo>
                  <a:lnTo>
                    <a:pt x="1615044" y="23750"/>
                  </a:lnTo>
                  <a:cubicBezTo>
                    <a:pt x="1084613" y="21771"/>
                    <a:pt x="542306" y="1088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
        <p:nvSpPr>
          <p:cNvPr id="7" name="Cloud 6"/>
          <p:cNvSpPr/>
          <p:nvPr/>
        </p:nvSpPr>
        <p:spPr bwMode="auto">
          <a:xfrm>
            <a:off x="4130187" y="2352120"/>
            <a:ext cx="3853127" cy="2707434"/>
          </a:xfrm>
          <a:prstGeom prst="cloud">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9341" y="3303303"/>
            <a:ext cx="2955154" cy="446848"/>
          </a:xfrm>
          <a:prstGeom prst="rect">
            <a:avLst/>
          </a:prstGeom>
        </p:spPr>
      </p:pic>
    </p:spTree>
    <p:extLst>
      <p:ext uri="{BB962C8B-B14F-4D97-AF65-F5344CB8AC3E}">
        <p14:creationId xmlns:p14="http://schemas.microsoft.com/office/powerpoint/2010/main" val="221416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500" fill="hold"/>
                                        <p:tgtEl>
                                          <p:spTgt spid="6"/>
                                        </p:tgtEl>
                                      </p:cBhvr>
                                      <p:by x="50000" y="50000"/>
                                    </p:animScale>
                                  </p:childTnLst>
                                </p:cTn>
                              </p:par>
                              <p:par>
                                <p:cTn id="18" presetID="6"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par>
                          <p:cTn id="21" fill="hold">
                            <p:stCondLst>
                              <p:cond delay="2000"/>
                            </p:stCondLst>
                            <p:childTnLst>
                              <p:par>
                                <p:cTn id="22" presetID="10" presetClass="exit" presetSubtype="0" fill="hold" nodeType="after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8" grpId="0"/>
      <p:bldP spid="19" grpId="0"/>
      <p:bldP spid="20"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sp>
        <p:nvSpPr>
          <p:cNvPr id="113" name="TextBox 112"/>
          <p:cNvSpPr txBox="1"/>
          <p:nvPr/>
        </p:nvSpPr>
        <p:spPr>
          <a:xfrm>
            <a:off x="339026" y="42181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a:t>Windows Azure Datacenter</a:t>
            </a:r>
          </a:p>
        </p:txBody>
      </p:sp>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10" cstate="print">
              <a:duotone>
                <a:prstClr val="black"/>
                <a:schemeClr val="bg1">
                  <a:tint val="45000"/>
                  <a:satMod val="400000"/>
                </a:schemeClr>
              </a:duotone>
              <a:extLst>
                <a:ext uri="{BEBA8EAE-BF5A-486C-A8C5-ECC9F3942E4B}">
                  <a14:imgProps xmlns:a14="http://schemas.microsoft.com/office/drawing/2010/main">
                    <a14:imgLayer r:embed="rId11">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a:solidFill>
                  <a:schemeClr val="tx1">
                    <a:alpha val="99000"/>
                  </a:schemeClr>
                </a:solidFill>
              </a:rPr>
              <a:t>Virtual machines</a:t>
            </a:r>
          </a:p>
        </p:txBody>
      </p:sp>
      <p:sp>
        <p:nvSpPr>
          <p:cNvPr id="13" name="Content Placeholder 2"/>
          <p:cNvSpPr>
            <a:spLocks noGrp="1"/>
          </p:cNvSpPr>
          <p:nvPr>
            <p:ph type="body" sz="quarter" idx="4294967295"/>
          </p:nvPr>
        </p:nvSpPr>
        <p:spPr>
          <a:xfrm>
            <a:off x="4686445" y="3286125"/>
            <a:ext cx="6380162" cy="1698927"/>
          </a:xfrm>
          <a:prstGeom prst="rect">
            <a:avLst/>
          </a:prstGeom>
        </p:spPr>
        <p:txBody>
          <a:bodyPr/>
          <a:lstStyle/>
          <a:p>
            <a:pPr marL="3175" indent="0">
              <a:lnSpc>
                <a:spcPct val="100000"/>
              </a:lnSpc>
              <a:buNone/>
            </a:pPr>
            <a:r>
              <a:rPr lang="en-US" sz="2400">
                <a:latin typeface="+mn-lt"/>
              </a:rPr>
              <a:t>Windows Server and Linux</a:t>
            </a:r>
          </a:p>
          <a:p>
            <a:pPr marL="3175" indent="0">
              <a:lnSpc>
                <a:spcPct val="100000"/>
              </a:lnSpc>
              <a:buNone/>
            </a:pPr>
            <a:r>
              <a:rPr lang="en-US" sz="2400">
                <a:latin typeface="+mn-lt"/>
              </a:rPr>
              <a:t>Infrastructure on your terms</a:t>
            </a:r>
          </a:p>
          <a:p>
            <a:pPr marL="3175" indent="0">
              <a:lnSpc>
                <a:spcPct val="100000"/>
              </a:lnSpc>
              <a:buNone/>
            </a:pPr>
            <a:r>
              <a:rPr lang="en-US" sz="2400"/>
              <a:t>Migrate existing apps without changing code</a:t>
            </a:r>
            <a:endParaRPr lang="en-US" sz="2400">
              <a:latin typeface="+mn-lt"/>
            </a:endParaRPr>
          </a:p>
          <a:p>
            <a:pPr marL="3175" indent="0">
              <a:lnSpc>
                <a:spcPct val="100000"/>
              </a:lnSpc>
              <a:buNone/>
            </a:pPr>
            <a:r>
              <a:rPr lang="en-US" sz="2400">
                <a:latin typeface="+mn-lt"/>
              </a:rPr>
              <a:t>Virtual Private Networking</a:t>
            </a:r>
          </a:p>
        </p:txBody>
      </p:sp>
      <p:pic>
        <p:nvPicPr>
          <p:cNvPr id="2" name="Picture 1"/>
          <p:cNvPicPr>
            <a:picLocks noChangeAspect="1"/>
          </p:cNvPicPr>
          <p:nvPr/>
        </p:nvPicPr>
        <p:blipFill>
          <a:blip r:embed="rId3" cstate="print">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25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ww.windowsazure.com/media/manage/linus_vm_with_partner.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085" y="1864901"/>
            <a:ext cx="5124450" cy="3619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cstate="print"/>
          <a:stretch>
            <a:fillRect/>
          </a:stretch>
        </p:blipFill>
        <p:spPr>
          <a:xfrm>
            <a:off x="8135268" y="564858"/>
            <a:ext cx="3171825" cy="5095875"/>
          </a:xfrm>
          <a:prstGeom prst="rect">
            <a:avLst/>
          </a:prstGeom>
          <a:ln>
            <a:solidFill>
              <a:schemeClr val="bg1">
                <a:lumMod val="95000"/>
              </a:schemeClr>
            </a:solidFill>
          </a:ln>
        </p:spPr>
        <p:style>
          <a:lnRef idx="2">
            <a:schemeClr val="dk1"/>
          </a:lnRef>
          <a:fillRef idx="1">
            <a:schemeClr val="lt1"/>
          </a:fillRef>
          <a:effectRef idx="0">
            <a:schemeClr val="dk1"/>
          </a:effectRef>
          <a:fontRef idx="minor">
            <a:schemeClr val="dk1"/>
          </a:fontRef>
        </p:style>
      </p:pic>
      <p:sp>
        <p:nvSpPr>
          <p:cNvPr id="5" name="Text Placeholder 4"/>
          <p:cNvSpPr>
            <a:spLocks noGrp="1"/>
          </p:cNvSpPr>
          <p:nvPr>
            <p:ph type="body" sz="quarter" idx="10"/>
          </p:nvPr>
        </p:nvSpPr>
        <p:spPr>
          <a:xfrm>
            <a:off x="497342" y="564858"/>
            <a:ext cx="8537801" cy="553998"/>
          </a:xfrm>
        </p:spPr>
        <p:txBody>
          <a:bodyPr/>
          <a:lstStyle/>
          <a:p>
            <a:r>
              <a:rPr lang="en-US"/>
              <a:t>Choose from a list of growing images</a:t>
            </a:r>
          </a:p>
        </p:txBody>
      </p:sp>
      <p:sp>
        <p:nvSpPr>
          <p:cNvPr id="7" name="Text Placeholder 4"/>
          <p:cNvSpPr txBox="1">
            <a:spLocks/>
          </p:cNvSpPr>
          <p:nvPr/>
        </p:nvSpPr>
        <p:spPr>
          <a:xfrm>
            <a:off x="497342" y="1118856"/>
            <a:ext cx="8026174"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6"/>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6"/>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6"/>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..or from partner solutions</a:t>
            </a:r>
          </a:p>
        </p:txBody>
      </p:sp>
      <p:sp>
        <p:nvSpPr>
          <p:cNvPr id="11" name="Text Placeholder 4"/>
          <p:cNvSpPr txBox="1">
            <a:spLocks/>
          </p:cNvSpPr>
          <p:nvPr/>
        </p:nvSpPr>
        <p:spPr>
          <a:xfrm>
            <a:off x="497342" y="3063172"/>
            <a:ext cx="8026174"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6"/>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6"/>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6"/>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..or create your own in VHD format</a:t>
            </a:r>
          </a:p>
        </p:txBody>
      </p:sp>
      <p:sp>
        <p:nvSpPr>
          <p:cNvPr id="12" name="Rounded Rectangle 11"/>
          <p:cNvSpPr/>
          <p:nvPr/>
        </p:nvSpPr>
        <p:spPr bwMode="auto">
          <a:xfrm>
            <a:off x="4068681" y="4252000"/>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13" name="Rounded Rectangle 12"/>
          <p:cNvSpPr/>
          <p:nvPr/>
        </p:nvSpPr>
        <p:spPr bwMode="auto">
          <a:xfrm>
            <a:off x="2052565" y="4117867"/>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14" name="Rounded Rectangle 13"/>
          <p:cNvSpPr/>
          <p:nvPr/>
        </p:nvSpPr>
        <p:spPr bwMode="auto">
          <a:xfrm>
            <a:off x="2573936" y="3852232"/>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15" name="Rounded Rectangle 14"/>
          <p:cNvSpPr/>
          <p:nvPr/>
        </p:nvSpPr>
        <p:spPr bwMode="auto">
          <a:xfrm>
            <a:off x="1690163" y="474311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grpSp>
        <p:nvGrpSpPr>
          <p:cNvPr id="8" name="Group 7"/>
          <p:cNvGrpSpPr/>
          <p:nvPr/>
        </p:nvGrpSpPr>
        <p:grpSpPr>
          <a:xfrm>
            <a:off x="-2139710" y="4265191"/>
            <a:ext cx="1680883" cy="1449035"/>
            <a:chOff x="328301" y="3881331"/>
            <a:chExt cx="722921" cy="623207"/>
          </a:xfrm>
        </p:grpSpPr>
        <p:sp>
          <p:nvSpPr>
            <p:cNvPr id="9" name="Hexagon 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516576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2000"/>
                            </p:stCondLst>
                            <p:childTnLst>
                              <p:par>
                                <p:cTn id="19" presetID="10" presetClass="entr" presetSubtype="0" fill="hold" grpId="0" nodeType="afterEffect">
                                  <p:stCondLst>
                                    <p:cond delay="1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42" presetClass="entr" presetSubtype="0" fill="hold" grpId="0" nodeType="withEffect">
                                  <p:stCondLst>
                                    <p:cond delay="125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7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25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par>
                          <p:cTn id="42" fill="hold">
                            <p:stCondLst>
                              <p:cond delay="5250"/>
                            </p:stCondLst>
                            <p:childTnLst>
                              <p:par>
                                <p:cTn id="43" presetID="35" presetClass="path" presetSubtype="0" accel="50000" decel="50000" fill="hold" nodeType="afterEffect">
                                  <p:stCondLst>
                                    <p:cond delay="0"/>
                                  </p:stCondLst>
                                  <p:childTnLst>
                                    <p:animMotion origin="layout" path="M -1.83902E-6 3.7037E-6 L 0.46197 3.7037E-6 " pathEditMode="relative" rAng="0" ptsTypes="AA">
                                      <p:cBhvr>
                                        <p:cTn id="44" dur="2000" fill="hold"/>
                                        <p:tgtEl>
                                          <p:spTgt spid="8"/>
                                        </p:tgtEl>
                                        <p:attrNameLst>
                                          <p:attrName>ppt_x</p:attrName>
                                          <p:attrName>ppt_y</p:attrName>
                                        </p:attrNameLst>
                                      </p:cBhvr>
                                      <p:rCtr x="230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11" grpId="0"/>
      <p:bldP spid="12"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64" name="Rounded Rectangle 6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79" name="Rounded Rectangle 78"/>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83" name="Rounded Rectangle 82"/>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84" name="Rounded Rectangle 83"/>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85" name="TextBox 84"/>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a:solidFill>
                  <a:schemeClr val="tx1">
                    <a:alpha val="99000"/>
                  </a:schemeClr>
                </a:solidFill>
              </a:rPr>
              <a:t>Windows Azure</a:t>
            </a:r>
          </a:p>
        </p:txBody>
      </p:sp>
      <p:sp>
        <p:nvSpPr>
          <p:cNvPr id="86" name="Oval 85"/>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grpSp>
        <p:nvGrpSpPr>
          <p:cNvPr id="87" name="Group 86"/>
          <p:cNvGrpSpPr/>
          <p:nvPr/>
        </p:nvGrpSpPr>
        <p:grpSpPr>
          <a:xfrm>
            <a:off x="3178089" y="1731310"/>
            <a:ext cx="722921" cy="623207"/>
            <a:chOff x="328301" y="3881331"/>
            <a:chExt cx="722921" cy="623207"/>
          </a:xfrm>
        </p:grpSpPr>
        <p:sp>
          <p:nvSpPr>
            <p:cNvPr id="88" name="Hexagon 87"/>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0" name="Group 89"/>
          <p:cNvGrpSpPr/>
          <p:nvPr/>
        </p:nvGrpSpPr>
        <p:grpSpPr>
          <a:xfrm>
            <a:off x="2492289" y="1731310"/>
            <a:ext cx="722921" cy="623207"/>
            <a:chOff x="328301" y="3881331"/>
            <a:chExt cx="722921" cy="623207"/>
          </a:xfrm>
        </p:grpSpPr>
        <p:sp>
          <p:nvSpPr>
            <p:cNvPr id="91" name="Hexagon 90"/>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3" name="Group 92"/>
          <p:cNvGrpSpPr/>
          <p:nvPr/>
        </p:nvGrpSpPr>
        <p:grpSpPr>
          <a:xfrm>
            <a:off x="2832227" y="1141127"/>
            <a:ext cx="722921" cy="623207"/>
            <a:chOff x="328301" y="3881331"/>
            <a:chExt cx="722921" cy="623207"/>
          </a:xfrm>
        </p:grpSpPr>
        <p:sp>
          <p:nvSpPr>
            <p:cNvPr id="94" name="Hexagon 93"/>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96" name="Group 95"/>
          <p:cNvGrpSpPr/>
          <p:nvPr/>
        </p:nvGrpSpPr>
        <p:grpSpPr>
          <a:xfrm>
            <a:off x="2145560" y="1142889"/>
            <a:ext cx="722921" cy="623207"/>
            <a:chOff x="328301" y="3881331"/>
            <a:chExt cx="722921" cy="623207"/>
          </a:xfrm>
        </p:grpSpPr>
        <p:sp>
          <p:nvSpPr>
            <p:cNvPr id="97" name="Hexagon 9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6" name="Group 5"/>
          <p:cNvGrpSpPr/>
          <p:nvPr/>
        </p:nvGrpSpPr>
        <p:grpSpPr>
          <a:xfrm>
            <a:off x="4529490" y="5168233"/>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8138627" y="1134790"/>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0" y="0"/>
            <a:ext cx="12188825" cy="6858000"/>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8" name="Title 3"/>
          <p:cNvSpPr txBox="1">
            <a:spLocks/>
          </p:cNvSpPr>
          <p:nvPr/>
        </p:nvSpPr>
        <p:spPr>
          <a:xfrm>
            <a:off x="2372515" y="2703885"/>
            <a:ext cx="7491671" cy="19112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13800">
                <a:solidFill>
                  <a:schemeClr val="tx1">
                    <a:alpha val="99000"/>
                  </a:schemeClr>
                </a:solidFill>
              </a:rPr>
              <a:t>no lock-in</a:t>
            </a:r>
          </a:p>
        </p:txBody>
      </p:sp>
    </p:spTree>
    <p:extLst>
      <p:ext uri="{BB962C8B-B14F-4D97-AF65-F5344CB8AC3E}">
        <p14:creationId xmlns:p14="http://schemas.microsoft.com/office/powerpoint/2010/main" val="359389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a:solidFill>
                  <a:schemeClr val="tx1">
                    <a:alpha val="99000"/>
                  </a:schemeClr>
                </a:solidFill>
              </a:rPr>
              <a:t>Mobile services</a:t>
            </a:r>
          </a:p>
        </p:txBody>
      </p:sp>
      <p:sp>
        <p:nvSpPr>
          <p:cNvPr id="6" name="Content Placeholder 2"/>
          <p:cNvSpPr txBox="1">
            <a:spLocks/>
          </p:cNvSpPr>
          <p:nvPr/>
        </p:nvSpPr>
        <p:spPr>
          <a:xfrm>
            <a:off x="4686445" y="3286125"/>
            <a:ext cx="6380162" cy="240065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gradFill>
                  <a:gsLst>
                    <a:gs pos="2917">
                      <a:schemeClr val="tx1"/>
                    </a:gs>
                    <a:gs pos="30000">
                      <a:schemeClr val="tx1"/>
                    </a:gs>
                  </a:gsLst>
                  <a:lin ang="5400000" scaled="0"/>
                </a:gradFill>
              </a:rPr>
              <a:t>Windows 8, Windows Phone 8 and IOS client SDK</a:t>
            </a:r>
          </a:p>
          <a:p>
            <a:pPr marL="0" indent="0">
              <a:buNone/>
            </a:pPr>
            <a:r>
              <a:rPr lang="en-US" sz="2400">
                <a:gradFill>
                  <a:gsLst>
                    <a:gs pos="2917">
                      <a:schemeClr val="tx1"/>
                    </a:gs>
                    <a:gs pos="30000">
                      <a:schemeClr val="tx1"/>
                    </a:gs>
                  </a:gsLst>
                  <a:lin ang="5400000" scaled="0"/>
                </a:gradFill>
              </a:rPr>
              <a:t>Structured Storage with SQL Database</a:t>
            </a:r>
          </a:p>
          <a:p>
            <a:pPr marL="0" indent="0">
              <a:buNone/>
            </a:pPr>
            <a:r>
              <a:rPr lang="en-US" sz="2400">
                <a:latin typeface="+mn-lt"/>
              </a:rPr>
              <a:t>Notifications</a:t>
            </a:r>
          </a:p>
          <a:p>
            <a:pPr marL="0" indent="0">
              <a:buNone/>
            </a:pPr>
            <a:r>
              <a:rPr lang="en-US" sz="2400">
                <a:latin typeface="+mn-lt"/>
              </a:rPr>
              <a:t>Authentication using popular services</a:t>
            </a:r>
          </a:p>
          <a:p>
            <a:pPr marL="0" indent="0">
              <a:buNone/>
            </a:pPr>
            <a:r>
              <a:rPr lang="en-US" sz="2400">
                <a:latin typeface="+mn-lt"/>
              </a:rPr>
              <a:t>Scalability</a:t>
            </a:r>
          </a:p>
          <a:p>
            <a:pPr marL="3175" indent="0">
              <a:lnSpc>
                <a:spcPct val="100000"/>
              </a:lnSpc>
              <a:buNone/>
            </a:pPr>
            <a:endParaRPr lang="en-US" sz="2400">
              <a:latin typeface="+mn-lt"/>
            </a:endParaRPr>
          </a:p>
        </p:txBody>
      </p:sp>
      <p:grpSp>
        <p:nvGrpSpPr>
          <p:cNvPr id="5" name="Group 4"/>
          <p:cNvGrpSpPr/>
          <p:nvPr/>
        </p:nvGrpSpPr>
        <p:grpSpPr>
          <a:xfrm>
            <a:off x="1548683" y="2118979"/>
            <a:ext cx="2447414" cy="2651006"/>
            <a:chOff x="3323246" y="583595"/>
            <a:chExt cx="1647233" cy="1784262"/>
          </a:xfrm>
        </p:grpSpPr>
        <p:pic>
          <p:nvPicPr>
            <p:cNvPr id="7" name="Picture 6"/>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54000" contrast="-86000"/>
                      </a14:imgEffect>
                    </a14:imgLayer>
                  </a14:imgProps>
                </a:ext>
                <a:ext uri="{28A0092B-C50C-407E-A947-70E740481C1C}">
                  <a14:useLocalDpi xmlns:a14="http://schemas.microsoft.com/office/drawing/2010/main" val="0"/>
                </a:ext>
              </a:extLst>
            </a:blip>
            <a:srcRect/>
            <a:stretch/>
          </p:blipFill>
          <p:spPr>
            <a:xfrm>
              <a:off x="3323246" y="583595"/>
              <a:ext cx="1647233" cy="1784262"/>
            </a:xfrm>
            <a:prstGeom prst="rect">
              <a:avLst/>
            </a:prstGeom>
          </p:spPr>
        </p:pic>
        <p:pic>
          <p:nvPicPr>
            <p:cNvPr id="8" name="Virtual machines"/>
            <p:cNvPicPr>
              <a:picLocks noChangeAspect="1"/>
            </p:cNvPicPr>
            <p:nvPr/>
          </p:nvPicPr>
          <p:blipFill rotWithShape="1">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3608639" y="1256688"/>
              <a:ext cx="1076446" cy="1111169"/>
            </a:xfrm>
            <a:prstGeom prst="rect">
              <a:avLst/>
            </a:prstGeom>
          </p:spPr>
        </p:pic>
      </p:grpSp>
    </p:spTree>
    <p:extLst>
      <p:ext uri="{BB962C8B-B14F-4D97-AF65-F5344CB8AC3E}">
        <p14:creationId xmlns:p14="http://schemas.microsoft.com/office/powerpoint/2010/main" val="1953850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25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25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486"/>
            <a:ext cx="9415016" cy="210428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0" rIns="91412" bIns="91416" numCol="1" rtlCol="0" anchor="b" anchorCtr="0" compatLnSpc="1">
            <a:prstTxWarp prst="textNoShape">
              <a:avLst/>
            </a:prstTxWarp>
          </a:bodyPr>
          <a:lstStyle/>
          <a:p>
            <a:pPr defTabSz="913878" fontAlgn="base">
              <a:spcBef>
                <a:spcPct val="0"/>
              </a:spcBef>
              <a:spcAft>
                <a:spcPct val="0"/>
              </a:spcAft>
            </a:pPr>
            <a:endParaRPr lang="en-US" sz="2266">
              <a:solidFill>
                <a:srgbClr val="00AEEF">
                  <a:alpha val="99000"/>
                </a:srgbClr>
              </a:solidFill>
            </a:endParaRPr>
          </a:p>
        </p:txBody>
      </p:sp>
      <p:sp>
        <p:nvSpPr>
          <p:cNvPr id="2" name="Title 1"/>
          <p:cNvSpPr>
            <a:spLocks noGrp="1"/>
          </p:cNvSpPr>
          <p:nvPr>
            <p:ph type="title"/>
          </p:nvPr>
        </p:nvSpPr>
        <p:spPr>
          <a:xfrm>
            <a:off x="978694" y="3258200"/>
            <a:ext cx="10237787" cy="747897"/>
          </a:xfrm>
        </p:spPr>
        <p:txBody>
          <a:bodyPr/>
          <a:lstStyle/>
          <a:p>
            <a:r>
              <a:rPr lang="en-US" sz="5400">
                <a:gradFill>
                  <a:gsLst>
                    <a:gs pos="1250">
                      <a:srgbClr val="FFFFFF"/>
                    </a:gs>
                    <a:gs pos="100000">
                      <a:srgbClr val="FFFFFF"/>
                    </a:gs>
                  </a:gsLst>
                  <a:lin ang="5400000" scaled="0"/>
                </a:gradFill>
              </a:rPr>
              <a:t>Mobile Services</a:t>
            </a:r>
            <a:endParaRPr lang="en-US" sz="5400"/>
          </a:p>
        </p:txBody>
      </p:sp>
      <p:grpSp>
        <p:nvGrpSpPr>
          <p:cNvPr id="4" name="Group 3"/>
          <p:cNvGrpSpPr/>
          <p:nvPr/>
        </p:nvGrpSpPr>
        <p:grpSpPr>
          <a:xfrm>
            <a:off x="9403182" y="1448317"/>
            <a:ext cx="17330318" cy="4118623"/>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0" rIns="121883" bIns="121888" numCol="1" rtlCol="0" anchor="b" anchorCtr="0" compatLnSpc="1">
              <a:prstTxWarp prst="textNoShape">
                <a:avLst/>
              </a:prstTxWarp>
            </a:bodyPr>
            <a:lstStyle/>
            <a:p>
              <a:pP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0" rIns="121883" bIns="121888" numCol="1" rtlCol="0" anchor="b" anchorCtr="0" compatLnSpc="1">
              <a:prstTxWarp prst="textNoShape">
                <a:avLst/>
              </a:prstTxWarp>
            </a:bodyPr>
            <a:lstStyle/>
            <a:p>
              <a:pPr defTabSz="913878" fontAlgn="base">
                <a:spcBef>
                  <a:spcPct val="0"/>
                </a:spcBef>
                <a:spcAft>
                  <a:spcPct val="0"/>
                </a:spcAft>
              </a:pPr>
              <a:r>
                <a:rPr lang="en-US" sz="2266">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913878" fontAlgn="base">
                <a:spcBef>
                  <a:spcPct val="0"/>
                </a:spcBef>
                <a:spcAft>
                  <a:spcPct val="0"/>
                </a:spcAft>
              </a:pPr>
              <a:endParaRPr lang="en-US" sz="1866"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182609" y="1770267"/>
            <a:ext cx="11829956" cy="3474720"/>
            <a:chOff x="-2685257" y="1606655"/>
            <a:chExt cx="11829956" cy="3474720"/>
          </a:xfrm>
        </p:grpSpPr>
        <p:pic>
          <p:nvPicPr>
            <p:cNvPr id="3" name="Picture 2"/>
            <p:cNvPicPr>
              <a:picLocks noChangeAspect="1"/>
            </p:cNvPicPr>
            <p:nvPr/>
          </p:nvPicPr>
          <p:blipFill rotWithShape="1">
            <a:blip r:embed="rId3" cstate="print"/>
            <a:srcRect l="48425" r="17074" b="66222"/>
            <a:stretch/>
          </p:blipFill>
          <p:spPr>
            <a:xfrm>
              <a:off x="2835339" y="1606655"/>
              <a:ext cx="6309360" cy="3474720"/>
            </a:xfrm>
            <a:prstGeom prst="rect">
              <a:avLst/>
            </a:prstGeom>
          </p:spPr>
        </p:pic>
        <p:pic>
          <p:nvPicPr>
            <p:cNvPr id="9" name="Picture 8"/>
            <p:cNvPicPr>
              <a:picLocks noChangeAspect="1"/>
            </p:cNvPicPr>
            <p:nvPr/>
          </p:nvPicPr>
          <p:blipFill rotWithShape="1">
            <a:blip r:embed="rId3" cstate="print"/>
            <a:srcRect r="69817" b="66222"/>
            <a:stretch/>
          </p:blipFill>
          <p:spPr>
            <a:xfrm>
              <a:off x="-2685257" y="1606655"/>
              <a:ext cx="5519897" cy="3474720"/>
            </a:xfrm>
            <a:prstGeom prst="rect">
              <a:avLst/>
            </a:prstGeom>
          </p:spPr>
        </p:pic>
      </p:grpSp>
    </p:spTree>
    <p:extLst>
      <p:ext uri="{BB962C8B-B14F-4D97-AF65-F5344CB8AC3E}">
        <p14:creationId xmlns:p14="http://schemas.microsoft.com/office/powerpoint/2010/main" val="364051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anim calcmode="lin" valueType="num">
                                      <p:cBhvr>
                                        <p:cTn id="20" dur="250" fill="hold"/>
                                        <p:tgtEl>
                                          <p:spTgt spid="5"/>
                                        </p:tgtEl>
                                        <p:attrNameLst>
                                          <p:attrName>ppt_x</p:attrName>
                                        </p:attrNameLst>
                                      </p:cBhvr>
                                      <p:tavLst>
                                        <p:tav tm="0">
                                          <p:val>
                                            <p:strVal val="#ppt_x"/>
                                          </p:val>
                                        </p:tav>
                                        <p:tav tm="100000">
                                          <p:val>
                                            <p:strVal val="#ppt_x"/>
                                          </p:val>
                                        </p:tav>
                                      </p:tavLst>
                                    </p:anim>
                                    <p:anim calcmode="lin" valueType="num">
                                      <p:cBhvr>
                                        <p:cTn id="21"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a:t>Application</a:t>
            </a:r>
            <a:br>
              <a:rPr lang="en-US"/>
            </a:br>
            <a:r>
              <a:rPr lang="en-US"/>
              <a:t>building blocks</a:t>
            </a:r>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0046757" y="791838"/>
            <a:ext cx="1051747" cy="1092748"/>
            <a:chOff x="10056818" y="711405"/>
            <a:chExt cx="1234483" cy="1282608"/>
          </a:xfrm>
        </p:grpSpPr>
        <p:sp>
          <p:nvSpPr>
            <p:cNvPr id="42" name="Freeform 7"/>
            <p:cNvSpPr>
              <a:spLocks/>
            </p:cNvSpPr>
            <p:nvPr/>
          </p:nvSpPr>
          <p:spPr bwMode="auto">
            <a:xfrm>
              <a:off x="10223288" y="1367137"/>
              <a:ext cx="1068013" cy="62687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grpSp>
          <p:nvGrpSpPr>
            <p:cNvPr id="39" name="Group 38"/>
            <p:cNvGrpSpPr/>
            <p:nvPr/>
          </p:nvGrpSpPr>
          <p:grpSpPr>
            <a:xfrm>
              <a:off x="10056818" y="711405"/>
              <a:ext cx="417641" cy="797633"/>
              <a:chOff x="-498475" y="1609726"/>
              <a:chExt cx="950913" cy="1816099"/>
            </a:xfrm>
          </p:grpSpPr>
          <p:sp>
            <p:nvSpPr>
              <p:cNvPr id="41" name="Freeform 17"/>
              <p:cNvSpPr>
                <a:spLocks/>
              </p:cNvSpPr>
              <p:nvPr/>
            </p:nvSpPr>
            <p:spPr bwMode="auto">
              <a:xfrm>
                <a:off x="247650" y="3240088"/>
                <a:ext cx="47625" cy="44450"/>
              </a:xfrm>
              <a:custGeom>
                <a:avLst/>
                <a:gdLst>
                  <a:gd name="T0" fmla="*/ 7 w 12"/>
                  <a:gd name="T1" fmla="*/ 0 h 11"/>
                  <a:gd name="T2" fmla="*/ 6 w 12"/>
                  <a:gd name="T3" fmla="*/ 0 h 11"/>
                  <a:gd name="T4" fmla="*/ 1 w 12"/>
                  <a:gd name="T5" fmla="*/ 4 h 11"/>
                  <a:gd name="T6" fmla="*/ 5 w 12"/>
                  <a:gd name="T7" fmla="*/ 11 h 11"/>
                  <a:gd name="T8" fmla="*/ 6 w 12"/>
                  <a:gd name="T9" fmla="*/ 11 h 11"/>
                  <a:gd name="T10" fmla="*/ 12 w 12"/>
                  <a:gd name="T11" fmla="*/ 7 h 11"/>
                  <a:gd name="T12" fmla="*/ 11 w 12"/>
                  <a:gd name="T13" fmla="*/ 2 h 11"/>
                  <a:gd name="T14" fmla="*/ 7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0"/>
                    </a:moveTo>
                    <a:cubicBezTo>
                      <a:pt x="7" y="0"/>
                      <a:pt x="7" y="0"/>
                      <a:pt x="6" y="0"/>
                    </a:cubicBezTo>
                    <a:cubicBezTo>
                      <a:pt x="4" y="0"/>
                      <a:pt x="1" y="2"/>
                      <a:pt x="1" y="4"/>
                    </a:cubicBezTo>
                    <a:cubicBezTo>
                      <a:pt x="0" y="7"/>
                      <a:pt x="2" y="10"/>
                      <a:pt x="5" y="11"/>
                    </a:cubicBezTo>
                    <a:cubicBezTo>
                      <a:pt x="5" y="11"/>
                      <a:pt x="6" y="11"/>
                      <a:pt x="6" y="11"/>
                    </a:cubicBezTo>
                    <a:cubicBezTo>
                      <a:pt x="9" y="11"/>
                      <a:pt x="11" y="9"/>
                      <a:pt x="12" y="7"/>
                    </a:cubicBezTo>
                    <a:cubicBezTo>
                      <a:pt x="12" y="5"/>
                      <a:pt x="12" y="4"/>
                      <a:pt x="11" y="2"/>
                    </a:cubicBezTo>
                    <a:cubicBezTo>
                      <a:pt x="10" y="1"/>
                      <a:pt x="9"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noEditPoints="1"/>
              </p:cNvSpPr>
              <p:nvPr/>
            </p:nvSpPr>
            <p:spPr bwMode="auto">
              <a:xfrm>
                <a:off x="-498475" y="1609726"/>
                <a:ext cx="950913" cy="1816099"/>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6909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519112" y="228600"/>
            <a:ext cx="11149013" cy="747897"/>
          </a:xfrm>
        </p:spPr>
        <p:txBody>
          <a:bodyPr/>
          <a:lstStyle/>
          <a:p>
            <a:r>
              <a:rPr lang="en-US"/>
              <a:t>What does it take to run an app?</a:t>
            </a:r>
          </a:p>
        </p:txBody>
      </p:sp>
      <p:grpSp>
        <p:nvGrpSpPr>
          <p:cNvPr id="2" name="Group 1"/>
          <p:cNvGrpSpPr/>
          <p:nvPr/>
        </p:nvGrpSpPr>
        <p:grpSpPr>
          <a:xfrm>
            <a:off x="4130187" y="1744409"/>
            <a:ext cx="3853127" cy="3315145"/>
            <a:chOff x="4130187" y="1744409"/>
            <a:chExt cx="3853127" cy="3315145"/>
          </a:xfrm>
        </p:grpSpPr>
        <p:grpSp>
          <p:nvGrpSpPr>
            <p:cNvPr id="5" name="Group 4"/>
            <p:cNvGrpSpPr/>
            <p:nvPr/>
          </p:nvGrpSpPr>
          <p:grpSpPr>
            <a:xfrm>
              <a:off x="4298623" y="1744409"/>
              <a:ext cx="3238048" cy="498063"/>
              <a:chOff x="1242908" y="1805369"/>
              <a:chExt cx="3238048" cy="498063"/>
            </a:xfrm>
          </p:grpSpPr>
          <p:sp>
            <p:nvSpPr>
              <p:cNvPr id="28" name="Freeform 27"/>
              <p:cNvSpPr/>
              <p:nvPr/>
            </p:nvSpPr>
            <p:spPr bwMode="auto">
              <a:xfrm>
                <a:off x="1255997" y="1816927"/>
                <a:ext cx="52071" cy="463138"/>
              </a:xfrm>
              <a:custGeom>
                <a:avLst/>
                <a:gdLst>
                  <a:gd name="connsiteX0" fmla="*/ 0 w 52071"/>
                  <a:gd name="connsiteY0" fmla="*/ 0 h 463138"/>
                  <a:gd name="connsiteX1" fmla="*/ 47501 w 52071"/>
                  <a:gd name="connsiteY1" fmla="*/ 308758 h 463138"/>
                  <a:gd name="connsiteX2" fmla="*/ 47501 w 52071"/>
                  <a:gd name="connsiteY2" fmla="*/ 463138 h 463138"/>
                </a:gdLst>
                <a:ahLst/>
                <a:cxnLst>
                  <a:cxn ang="0">
                    <a:pos x="connsiteX0" y="connsiteY0"/>
                  </a:cxn>
                  <a:cxn ang="0">
                    <a:pos x="connsiteX1" y="connsiteY1"/>
                  </a:cxn>
                  <a:cxn ang="0">
                    <a:pos x="connsiteX2" y="connsiteY2"/>
                  </a:cxn>
                </a:cxnLst>
                <a:rect l="l" t="t" r="r" b="b"/>
                <a:pathLst>
                  <a:path w="52071" h="463138">
                    <a:moveTo>
                      <a:pt x="0" y="0"/>
                    </a:moveTo>
                    <a:cubicBezTo>
                      <a:pt x="19792" y="115784"/>
                      <a:pt x="39584" y="231568"/>
                      <a:pt x="47501" y="308758"/>
                    </a:cubicBezTo>
                    <a:cubicBezTo>
                      <a:pt x="55418" y="385948"/>
                      <a:pt x="51459" y="424543"/>
                      <a:pt x="47501" y="463138"/>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Freeform 28"/>
              <p:cNvSpPr/>
              <p:nvPr/>
            </p:nvSpPr>
            <p:spPr bwMode="auto">
              <a:xfrm>
                <a:off x="1242908" y="1805369"/>
                <a:ext cx="3225315" cy="76572"/>
              </a:xfrm>
              <a:custGeom>
                <a:avLst/>
                <a:gdLst>
                  <a:gd name="connsiteX0" fmla="*/ 3182587 w 3182587"/>
                  <a:gd name="connsiteY0" fmla="*/ 11875 h 23750"/>
                  <a:gd name="connsiteX1" fmla="*/ 1615044 w 3182587"/>
                  <a:gd name="connsiteY1" fmla="*/ 23750 h 23750"/>
                  <a:gd name="connsiteX2" fmla="*/ 0 w 3182587"/>
                  <a:gd name="connsiteY2" fmla="*/ 0 h 23750"/>
                </a:gdLst>
                <a:ahLst/>
                <a:cxnLst>
                  <a:cxn ang="0">
                    <a:pos x="connsiteX0" y="connsiteY0"/>
                  </a:cxn>
                  <a:cxn ang="0">
                    <a:pos x="connsiteX1" y="connsiteY1"/>
                  </a:cxn>
                  <a:cxn ang="0">
                    <a:pos x="connsiteX2" y="connsiteY2"/>
                  </a:cxn>
                </a:cxnLst>
                <a:rect l="l" t="t" r="r" b="b"/>
                <a:pathLst>
                  <a:path w="3182587" h="23750">
                    <a:moveTo>
                      <a:pt x="3182587" y="11875"/>
                    </a:moveTo>
                    <a:lnTo>
                      <a:pt x="1615044" y="23750"/>
                    </a:lnTo>
                    <a:cubicBezTo>
                      <a:pt x="1084613" y="21771"/>
                      <a:pt x="542306" y="1088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Freeform 29"/>
              <p:cNvSpPr/>
              <p:nvPr/>
            </p:nvSpPr>
            <p:spPr bwMode="auto">
              <a:xfrm>
                <a:off x="4462443" y="1835214"/>
                <a:ext cx="11876" cy="451263"/>
              </a:xfrm>
              <a:custGeom>
                <a:avLst/>
                <a:gdLst>
                  <a:gd name="connsiteX0" fmla="*/ 11876 w 11876"/>
                  <a:gd name="connsiteY0" fmla="*/ 451263 h 451263"/>
                  <a:gd name="connsiteX1" fmla="*/ 0 w 11876"/>
                  <a:gd name="connsiteY1" fmla="*/ 166255 h 451263"/>
                  <a:gd name="connsiteX2" fmla="*/ 11876 w 11876"/>
                  <a:gd name="connsiteY2" fmla="*/ 0 h 451263"/>
                </a:gdLst>
                <a:ahLst/>
                <a:cxnLst>
                  <a:cxn ang="0">
                    <a:pos x="connsiteX0" y="connsiteY0"/>
                  </a:cxn>
                  <a:cxn ang="0">
                    <a:pos x="connsiteX1" y="connsiteY1"/>
                  </a:cxn>
                  <a:cxn ang="0">
                    <a:pos x="connsiteX2" y="connsiteY2"/>
                  </a:cxn>
                </a:cxnLst>
                <a:rect l="l" t="t" r="r" b="b"/>
                <a:pathLst>
                  <a:path w="11876" h="451263">
                    <a:moveTo>
                      <a:pt x="11876" y="451263"/>
                    </a:moveTo>
                    <a:cubicBezTo>
                      <a:pt x="5938" y="346364"/>
                      <a:pt x="0" y="241465"/>
                      <a:pt x="0" y="166255"/>
                    </a:cubicBezTo>
                    <a:cubicBezTo>
                      <a:pt x="0" y="91045"/>
                      <a:pt x="5938" y="45522"/>
                      <a:pt x="11876"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p:cNvSpPr txBox="1"/>
              <p:nvPr/>
            </p:nvSpPr>
            <p:spPr>
              <a:xfrm>
                <a:off x="2208712" y="1843279"/>
                <a:ext cx="1248740" cy="443198"/>
              </a:xfrm>
              <a:prstGeom prst="rect">
                <a:avLst/>
              </a:prstGeom>
              <a:noFill/>
            </p:spPr>
            <p:txBody>
              <a:bodyPr wrap="none" lIns="0" tIns="0" rIns="0" bIns="0" rtlCol="0">
                <a:spAutoFit/>
              </a:bodyPr>
              <a:lstStyle/>
              <a:p>
                <a:pPr>
                  <a:lnSpc>
                    <a:spcPct val="90000"/>
                  </a:lnSpc>
                  <a:spcBef>
                    <a:spcPct val="20000"/>
                  </a:spcBef>
                  <a:buSzPct val="80000"/>
                </a:pPr>
                <a:r>
                  <a:rPr lang="en-US" sz="32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my app</a:t>
                </a:r>
              </a:p>
            </p:txBody>
          </p:sp>
          <p:sp>
            <p:nvSpPr>
              <p:cNvPr id="21" name="Freeform 20"/>
              <p:cNvSpPr/>
              <p:nvPr/>
            </p:nvSpPr>
            <p:spPr bwMode="auto">
              <a:xfrm>
                <a:off x="1298369" y="2279682"/>
                <a:ext cx="3182587" cy="23750"/>
              </a:xfrm>
              <a:custGeom>
                <a:avLst/>
                <a:gdLst>
                  <a:gd name="connsiteX0" fmla="*/ 3182587 w 3182587"/>
                  <a:gd name="connsiteY0" fmla="*/ 11875 h 23750"/>
                  <a:gd name="connsiteX1" fmla="*/ 1615044 w 3182587"/>
                  <a:gd name="connsiteY1" fmla="*/ 23750 h 23750"/>
                  <a:gd name="connsiteX2" fmla="*/ 0 w 3182587"/>
                  <a:gd name="connsiteY2" fmla="*/ 0 h 23750"/>
                </a:gdLst>
                <a:ahLst/>
                <a:cxnLst>
                  <a:cxn ang="0">
                    <a:pos x="connsiteX0" y="connsiteY0"/>
                  </a:cxn>
                  <a:cxn ang="0">
                    <a:pos x="connsiteX1" y="connsiteY1"/>
                  </a:cxn>
                  <a:cxn ang="0">
                    <a:pos x="connsiteX2" y="connsiteY2"/>
                  </a:cxn>
                </a:cxnLst>
                <a:rect l="l" t="t" r="r" b="b"/>
                <a:pathLst>
                  <a:path w="3182587" h="23750">
                    <a:moveTo>
                      <a:pt x="3182587" y="11875"/>
                    </a:moveTo>
                    <a:lnTo>
                      <a:pt x="1615044" y="23750"/>
                    </a:lnTo>
                    <a:cubicBezTo>
                      <a:pt x="1084613" y="21771"/>
                      <a:pt x="542306" y="1088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
          <p:nvSpPr>
            <p:cNvPr id="7" name="Cloud 6"/>
            <p:cNvSpPr/>
            <p:nvPr/>
          </p:nvSpPr>
          <p:spPr bwMode="auto">
            <a:xfrm>
              <a:off x="4130187" y="2352120"/>
              <a:ext cx="3853127" cy="2707434"/>
            </a:xfrm>
            <a:prstGeom prst="cloud">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9341" y="3303303"/>
              <a:ext cx="2955154" cy="446848"/>
            </a:xfrm>
            <a:prstGeom prst="rect">
              <a:avLst/>
            </a:prstGeom>
          </p:spPr>
        </p:pic>
      </p:grpSp>
      <p:sp>
        <p:nvSpPr>
          <p:cNvPr id="3" name="Freeform 2"/>
          <p:cNvSpPr/>
          <p:nvPr/>
        </p:nvSpPr>
        <p:spPr bwMode="auto">
          <a:xfrm>
            <a:off x="6273478" y="1215342"/>
            <a:ext cx="241080" cy="3935392"/>
          </a:xfrm>
          <a:custGeom>
            <a:avLst/>
            <a:gdLst>
              <a:gd name="connsiteX0" fmla="*/ 0 w 241080"/>
              <a:gd name="connsiteY0" fmla="*/ 0 h 3935392"/>
              <a:gd name="connsiteX1" fmla="*/ 219919 w 241080"/>
              <a:gd name="connsiteY1" fmla="*/ 2222339 h 3935392"/>
              <a:gd name="connsiteX2" fmla="*/ 219919 w 241080"/>
              <a:gd name="connsiteY2" fmla="*/ 3935392 h 3935392"/>
            </a:gdLst>
            <a:ahLst/>
            <a:cxnLst>
              <a:cxn ang="0">
                <a:pos x="connsiteX0" y="connsiteY0"/>
              </a:cxn>
              <a:cxn ang="0">
                <a:pos x="connsiteX1" y="connsiteY1"/>
              </a:cxn>
              <a:cxn ang="0">
                <a:pos x="connsiteX2" y="connsiteY2"/>
              </a:cxn>
            </a:cxnLst>
            <a:rect l="l" t="t" r="r" b="b"/>
            <a:pathLst>
              <a:path w="241080" h="3935392">
                <a:moveTo>
                  <a:pt x="0" y="0"/>
                </a:moveTo>
                <a:cubicBezTo>
                  <a:pt x="91633" y="783220"/>
                  <a:pt x="183266" y="1566440"/>
                  <a:pt x="219919" y="2222339"/>
                </a:cubicBezTo>
                <a:cubicBezTo>
                  <a:pt x="256572" y="2878238"/>
                  <a:pt x="238245" y="3406815"/>
                  <a:pt x="219919" y="3935392"/>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3" name="Freeform 22"/>
          <p:cNvSpPr/>
          <p:nvPr/>
        </p:nvSpPr>
        <p:spPr bwMode="auto">
          <a:xfrm>
            <a:off x="6483778" y="5059554"/>
            <a:ext cx="4467828" cy="81097"/>
          </a:xfrm>
          <a:custGeom>
            <a:avLst/>
            <a:gdLst>
              <a:gd name="connsiteX0" fmla="*/ 0 w 4467828"/>
              <a:gd name="connsiteY0" fmla="*/ 81097 h 81097"/>
              <a:gd name="connsiteX1" fmla="*/ 2361236 w 4467828"/>
              <a:gd name="connsiteY1" fmla="*/ 74 h 81097"/>
              <a:gd name="connsiteX2" fmla="*/ 4467828 w 4467828"/>
              <a:gd name="connsiteY2" fmla="*/ 69522 h 81097"/>
            </a:gdLst>
            <a:ahLst/>
            <a:cxnLst>
              <a:cxn ang="0">
                <a:pos x="connsiteX0" y="connsiteY0"/>
              </a:cxn>
              <a:cxn ang="0">
                <a:pos x="connsiteX1" y="connsiteY1"/>
              </a:cxn>
              <a:cxn ang="0">
                <a:pos x="connsiteX2" y="connsiteY2"/>
              </a:cxn>
            </a:cxnLst>
            <a:rect l="l" t="t" r="r" b="b"/>
            <a:pathLst>
              <a:path w="4467828" h="81097">
                <a:moveTo>
                  <a:pt x="0" y="81097"/>
                </a:moveTo>
                <a:cubicBezTo>
                  <a:pt x="808299" y="41550"/>
                  <a:pt x="1616598" y="2003"/>
                  <a:pt x="2361236" y="74"/>
                </a:cubicBezTo>
                <a:cubicBezTo>
                  <a:pt x="3105874" y="-1855"/>
                  <a:pt x="3786851" y="33833"/>
                  <a:pt x="4467828" y="69522"/>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 name="Freeform 24"/>
          <p:cNvSpPr/>
          <p:nvPr/>
        </p:nvSpPr>
        <p:spPr bwMode="auto">
          <a:xfrm>
            <a:off x="6481823" y="1643605"/>
            <a:ext cx="3761772" cy="3495554"/>
          </a:xfrm>
          <a:custGeom>
            <a:avLst/>
            <a:gdLst>
              <a:gd name="connsiteX0" fmla="*/ 0 w 3761772"/>
              <a:gd name="connsiteY0" fmla="*/ 3865944 h 3865944"/>
              <a:gd name="connsiteX1" fmla="*/ 1898248 w 3761772"/>
              <a:gd name="connsiteY1" fmla="*/ 2592729 h 3865944"/>
              <a:gd name="connsiteX2" fmla="*/ 3125164 w 3761772"/>
              <a:gd name="connsiteY2" fmla="*/ 1296365 h 3865944"/>
              <a:gd name="connsiteX3" fmla="*/ 3761772 w 3761772"/>
              <a:gd name="connsiteY3" fmla="*/ 0 h 3865944"/>
            </a:gdLst>
            <a:ahLst/>
            <a:cxnLst>
              <a:cxn ang="0">
                <a:pos x="connsiteX0" y="connsiteY0"/>
              </a:cxn>
              <a:cxn ang="0">
                <a:pos x="connsiteX1" y="connsiteY1"/>
              </a:cxn>
              <a:cxn ang="0">
                <a:pos x="connsiteX2" y="connsiteY2"/>
              </a:cxn>
              <a:cxn ang="0">
                <a:pos x="connsiteX3" y="connsiteY3"/>
              </a:cxn>
            </a:cxnLst>
            <a:rect l="l" t="t" r="r" b="b"/>
            <a:pathLst>
              <a:path w="3761772" h="3865944">
                <a:moveTo>
                  <a:pt x="0" y="3865944"/>
                </a:moveTo>
                <a:cubicBezTo>
                  <a:pt x="688693" y="3443468"/>
                  <a:pt x="1377387" y="3020992"/>
                  <a:pt x="1898248" y="2592729"/>
                </a:cubicBezTo>
                <a:cubicBezTo>
                  <a:pt x="2419109" y="2164466"/>
                  <a:pt x="2814577" y="1728486"/>
                  <a:pt x="3125164" y="1296365"/>
                </a:cubicBezTo>
                <a:cubicBezTo>
                  <a:pt x="3435751" y="864243"/>
                  <a:pt x="3598761" y="432121"/>
                  <a:pt x="3761772"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6" name="Freeform 25"/>
          <p:cNvSpPr/>
          <p:nvPr/>
        </p:nvSpPr>
        <p:spPr bwMode="auto">
          <a:xfrm>
            <a:off x="6377652" y="1643605"/>
            <a:ext cx="3773346" cy="57617"/>
          </a:xfrm>
          <a:custGeom>
            <a:avLst/>
            <a:gdLst>
              <a:gd name="connsiteX0" fmla="*/ 3854369 w 3854369"/>
              <a:gd name="connsiteY0" fmla="*/ 0 h 46299"/>
              <a:gd name="connsiteX1" fmla="*/ 1886673 w 3854369"/>
              <a:gd name="connsiteY1" fmla="*/ 46299 h 46299"/>
              <a:gd name="connsiteX2" fmla="*/ 1018572 w 3854369"/>
              <a:gd name="connsiteY2" fmla="*/ 34724 h 46299"/>
              <a:gd name="connsiteX3" fmla="*/ 0 w 3854369"/>
              <a:gd name="connsiteY3" fmla="*/ 23149 h 46299"/>
            </a:gdLst>
            <a:ahLst/>
            <a:cxnLst>
              <a:cxn ang="0">
                <a:pos x="connsiteX0" y="connsiteY0"/>
              </a:cxn>
              <a:cxn ang="0">
                <a:pos x="connsiteX1" y="connsiteY1"/>
              </a:cxn>
              <a:cxn ang="0">
                <a:pos x="connsiteX2" y="connsiteY2"/>
              </a:cxn>
              <a:cxn ang="0">
                <a:pos x="connsiteX3" y="connsiteY3"/>
              </a:cxn>
            </a:cxnLst>
            <a:rect l="l" t="t" r="r" b="b"/>
            <a:pathLst>
              <a:path w="3854369" h="46299">
                <a:moveTo>
                  <a:pt x="3854369" y="0"/>
                </a:moveTo>
                <a:lnTo>
                  <a:pt x="1886673" y="46299"/>
                </a:lnTo>
                <a:lnTo>
                  <a:pt x="1018572" y="34724"/>
                </a:lnTo>
                <a:lnTo>
                  <a:pt x="0" y="23149"/>
                </a:lnTo>
              </a:path>
            </a:pathLst>
          </a:custGeom>
          <a:ln>
            <a:prstDash val="lgDash"/>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3" name="TextBox 32"/>
          <p:cNvSpPr txBox="1"/>
          <p:nvPr/>
        </p:nvSpPr>
        <p:spPr>
          <a:xfrm>
            <a:off x="9528583" y="957242"/>
            <a:ext cx="822341" cy="455509"/>
          </a:xfrm>
          <a:prstGeom prst="rect">
            <a:avLst/>
          </a:prstGeom>
          <a:noFill/>
        </p:spPr>
        <p:txBody>
          <a:bodyPr wrap="none" lIns="0" tIns="0" rIns="0" bIns="0" rtlCol="0">
            <a:spAutoFit/>
          </a:bodyPr>
          <a:lstStyle/>
          <a:p>
            <a:pPr>
              <a:lnSpc>
                <a:spcPct val="90000"/>
              </a:lnSpc>
              <a:spcBef>
                <a:spcPct val="20000"/>
              </a:spcBef>
              <a:buSzPct val="80000"/>
            </a:pPr>
            <a:r>
              <a:rPr lang="en-US" sz="32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peak</a:t>
            </a:r>
          </a:p>
        </p:txBody>
      </p:sp>
      <p:sp>
        <p:nvSpPr>
          <p:cNvPr id="41" name="Freeform 40"/>
          <p:cNvSpPr/>
          <p:nvPr/>
        </p:nvSpPr>
        <p:spPr bwMode="auto">
          <a:xfrm>
            <a:off x="8819909" y="1203767"/>
            <a:ext cx="636607" cy="347241"/>
          </a:xfrm>
          <a:custGeom>
            <a:avLst/>
            <a:gdLst>
              <a:gd name="connsiteX0" fmla="*/ 636607 w 636607"/>
              <a:gd name="connsiteY0" fmla="*/ 0 h 347241"/>
              <a:gd name="connsiteX1" fmla="*/ 150471 w 636607"/>
              <a:gd name="connsiteY1" fmla="*/ 115747 h 347241"/>
              <a:gd name="connsiteX2" fmla="*/ 0 w 636607"/>
              <a:gd name="connsiteY2" fmla="*/ 347241 h 347241"/>
            </a:gdLst>
            <a:ahLst/>
            <a:cxnLst>
              <a:cxn ang="0">
                <a:pos x="connsiteX0" y="connsiteY0"/>
              </a:cxn>
              <a:cxn ang="0">
                <a:pos x="connsiteX1" y="connsiteY1"/>
              </a:cxn>
              <a:cxn ang="0">
                <a:pos x="connsiteX2" y="connsiteY2"/>
              </a:cxn>
            </a:cxnLst>
            <a:rect l="l" t="t" r="r" b="b"/>
            <a:pathLst>
              <a:path w="636607" h="347241">
                <a:moveTo>
                  <a:pt x="636607" y="0"/>
                </a:moveTo>
                <a:cubicBezTo>
                  <a:pt x="446589" y="28937"/>
                  <a:pt x="256572" y="57874"/>
                  <a:pt x="150471" y="115747"/>
                </a:cubicBezTo>
                <a:cubicBezTo>
                  <a:pt x="44370" y="173621"/>
                  <a:pt x="22185" y="260431"/>
                  <a:pt x="0" y="347241"/>
                </a:cubicBezTo>
              </a:path>
            </a:pathLst>
          </a:custGeom>
          <a:ln>
            <a:headEnd type="none" w="med" len="med"/>
            <a:tailEnd type="arrow"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2" name="Freeform 41"/>
          <p:cNvSpPr/>
          <p:nvPr/>
        </p:nvSpPr>
        <p:spPr bwMode="auto">
          <a:xfrm>
            <a:off x="6617338" y="1834237"/>
            <a:ext cx="2430684" cy="2409085"/>
          </a:xfrm>
          <a:custGeom>
            <a:avLst/>
            <a:gdLst>
              <a:gd name="connsiteX0" fmla="*/ 0 w 2430684"/>
              <a:gd name="connsiteY0" fmla="*/ 428264 h 2409085"/>
              <a:gd name="connsiteX1" fmla="*/ 208345 w 2430684"/>
              <a:gd name="connsiteY1" fmla="*/ 381965 h 2409085"/>
              <a:gd name="connsiteX2" fmla="*/ 254643 w 2430684"/>
              <a:gd name="connsiteY2" fmla="*/ 358816 h 2409085"/>
              <a:gd name="connsiteX3" fmla="*/ 312517 w 2430684"/>
              <a:gd name="connsiteY3" fmla="*/ 347241 h 2409085"/>
              <a:gd name="connsiteX4" fmla="*/ 358816 w 2430684"/>
              <a:gd name="connsiteY4" fmla="*/ 335666 h 2409085"/>
              <a:gd name="connsiteX5" fmla="*/ 486137 w 2430684"/>
              <a:gd name="connsiteY5" fmla="*/ 335666 h 2409085"/>
              <a:gd name="connsiteX6" fmla="*/ 416689 w 2430684"/>
              <a:gd name="connsiteY6" fmla="*/ 486137 h 2409085"/>
              <a:gd name="connsiteX7" fmla="*/ 324092 w 2430684"/>
              <a:gd name="connsiteY7" fmla="*/ 636608 h 2409085"/>
              <a:gd name="connsiteX8" fmla="*/ 243069 w 2430684"/>
              <a:gd name="connsiteY8" fmla="*/ 844952 h 2409085"/>
              <a:gd name="connsiteX9" fmla="*/ 231494 w 2430684"/>
              <a:gd name="connsiteY9" fmla="*/ 925975 h 2409085"/>
              <a:gd name="connsiteX10" fmla="*/ 196770 w 2430684"/>
              <a:gd name="connsiteY10" fmla="*/ 972274 h 2409085"/>
              <a:gd name="connsiteX11" fmla="*/ 150471 w 2430684"/>
              <a:gd name="connsiteY11" fmla="*/ 1030147 h 2409085"/>
              <a:gd name="connsiteX12" fmla="*/ 358816 w 2430684"/>
              <a:gd name="connsiteY12" fmla="*/ 972274 h 2409085"/>
              <a:gd name="connsiteX13" fmla="*/ 694481 w 2430684"/>
              <a:gd name="connsiteY13" fmla="*/ 787079 h 2409085"/>
              <a:gd name="connsiteX14" fmla="*/ 1574157 w 2430684"/>
              <a:gd name="connsiteY14" fmla="*/ 173621 h 2409085"/>
              <a:gd name="connsiteX15" fmla="*/ 1747778 w 2430684"/>
              <a:gd name="connsiteY15" fmla="*/ 81023 h 2409085"/>
              <a:gd name="connsiteX16" fmla="*/ 1932973 w 2430684"/>
              <a:gd name="connsiteY16" fmla="*/ 0 h 2409085"/>
              <a:gd name="connsiteX17" fmla="*/ 1967697 w 2430684"/>
              <a:gd name="connsiteY17" fmla="*/ 23150 h 2409085"/>
              <a:gd name="connsiteX18" fmla="*/ 1932973 w 2430684"/>
              <a:gd name="connsiteY18" fmla="*/ 57874 h 2409085"/>
              <a:gd name="connsiteX19" fmla="*/ 1794076 w 2430684"/>
              <a:gd name="connsiteY19" fmla="*/ 196770 h 2409085"/>
              <a:gd name="connsiteX20" fmla="*/ 1736203 w 2430684"/>
              <a:gd name="connsiteY20" fmla="*/ 277793 h 2409085"/>
              <a:gd name="connsiteX21" fmla="*/ 1608881 w 2430684"/>
              <a:gd name="connsiteY21" fmla="*/ 497712 h 2409085"/>
              <a:gd name="connsiteX22" fmla="*/ 1354238 w 2430684"/>
              <a:gd name="connsiteY22" fmla="*/ 810228 h 2409085"/>
              <a:gd name="connsiteX23" fmla="*/ 1030147 w 2430684"/>
              <a:gd name="connsiteY23" fmla="*/ 1122745 h 2409085"/>
              <a:gd name="connsiteX24" fmla="*/ 914400 w 2430684"/>
              <a:gd name="connsiteY24" fmla="*/ 1273216 h 2409085"/>
              <a:gd name="connsiteX25" fmla="*/ 659757 w 2430684"/>
              <a:gd name="connsiteY25" fmla="*/ 1469985 h 2409085"/>
              <a:gd name="connsiteX26" fmla="*/ 462988 w 2430684"/>
              <a:gd name="connsiteY26" fmla="*/ 1643605 h 2409085"/>
              <a:gd name="connsiteX27" fmla="*/ 266218 w 2430684"/>
              <a:gd name="connsiteY27" fmla="*/ 1875099 h 2409085"/>
              <a:gd name="connsiteX28" fmla="*/ 162046 w 2430684"/>
              <a:gd name="connsiteY28" fmla="*/ 1979271 h 2409085"/>
              <a:gd name="connsiteX29" fmla="*/ 104173 w 2430684"/>
              <a:gd name="connsiteY29" fmla="*/ 2037145 h 2409085"/>
              <a:gd name="connsiteX30" fmla="*/ 254643 w 2430684"/>
              <a:gd name="connsiteY30" fmla="*/ 1828800 h 2409085"/>
              <a:gd name="connsiteX31" fmla="*/ 358816 w 2430684"/>
              <a:gd name="connsiteY31" fmla="*/ 1747778 h 2409085"/>
              <a:gd name="connsiteX32" fmla="*/ 729206 w 2430684"/>
              <a:gd name="connsiteY32" fmla="*/ 1446836 h 2409085"/>
              <a:gd name="connsiteX33" fmla="*/ 960699 w 2430684"/>
              <a:gd name="connsiteY33" fmla="*/ 1296365 h 2409085"/>
              <a:gd name="connsiteX34" fmla="*/ 1169043 w 2430684"/>
              <a:gd name="connsiteY34" fmla="*/ 1145894 h 2409085"/>
              <a:gd name="connsiteX35" fmla="*/ 1898249 w 2430684"/>
              <a:gd name="connsiteY35" fmla="*/ 682907 h 2409085"/>
              <a:gd name="connsiteX36" fmla="*/ 2060294 w 2430684"/>
              <a:gd name="connsiteY36" fmla="*/ 590309 h 2409085"/>
              <a:gd name="connsiteX37" fmla="*/ 2303362 w 2430684"/>
              <a:gd name="connsiteY37" fmla="*/ 462988 h 2409085"/>
              <a:gd name="connsiteX38" fmla="*/ 2187616 w 2430684"/>
              <a:gd name="connsiteY38" fmla="*/ 567160 h 2409085"/>
              <a:gd name="connsiteX39" fmla="*/ 2141317 w 2430684"/>
              <a:gd name="connsiteY39" fmla="*/ 625033 h 2409085"/>
              <a:gd name="connsiteX40" fmla="*/ 2060294 w 2430684"/>
              <a:gd name="connsiteY40" fmla="*/ 682907 h 2409085"/>
              <a:gd name="connsiteX41" fmla="*/ 1759352 w 2430684"/>
              <a:gd name="connsiteY41" fmla="*/ 1041722 h 2409085"/>
              <a:gd name="connsiteX42" fmla="*/ 1643606 w 2430684"/>
              <a:gd name="connsiteY42" fmla="*/ 1203767 h 2409085"/>
              <a:gd name="connsiteX43" fmla="*/ 1215342 w 2430684"/>
              <a:gd name="connsiteY43" fmla="*/ 1585732 h 2409085"/>
              <a:gd name="connsiteX44" fmla="*/ 949125 w 2430684"/>
              <a:gd name="connsiteY44" fmla="*/ 1840375 h 2409085"/>
              <a:gd name="connsiteX45" fmla="*/ 544011 w 2430684"/>
              <a:gd name="connsiteY45" fmla="*/ 2257064 h 2409085"/>
              <a:gd name="connsiteX46" fmla="*/ 486137 w 2430684"/>
              <a:gd name="connsiteY46" fmla="*/ 2314937 h 2409085"/>
              <a:gd name="connsiteX47" fmla="*/ 451413 w 2430684"/>
              <a:gd name="connsiteY47" fmla="*/ 2361236 h 2409085"/>
              <a:gd name="connsiteX48" fmla="*/ 393540 w 2430684"/>
              <a:gd name="connsiteY48" fmla="*/ 2407535 h 2409085"/>
              <a:gd name="connsiteX49" fmla="*/ 671332 w 2430684"/>
              <a:gd name="connsiteY49" fmla="*/ 2210765 h 2409085"/>
              <a:gd name="connsiteX50" fmla="*/ 1574157 w 2430684"/>
              <a:gd name="connsiteY50" fmla="*/ 1585732 h 2409085"/>
              <a:gd name="connsiteX51" fmla="*/ 1805651 w 2430684"/>
              <a:gd name="connsiteY51" fmla="*/ 1435261 h 2409085"/>
              <a:gd name="connsiteX52" fmla="*/ 1967697 w 2430684"/>
              <a:gd name="connsiteY52" fmla="*/ 1319514 h 2409085"/>
              <a:gd name="connsiteX53" fmla="*/ 2141317 w 2430684"/>
              <a:gd name="connsiteY53" fmla="*/ 1215342 h 2409085"/>
              <a:gd name="connsiteX54" fmla="*/ 2430684 w 2430684"/>
              <a:gd name="connsiteY54" fmla="*/ 1053297 h 2409085"/>
              <a:gd name="connsiteX55" fmla="*/ 2233914 w 2430684"/>
              <a:gd name="connsiteY55" fmla="*/ 1296365 h 2409085"/>
              <a:gd name="connsiteX56" fmla="*/ 2152892 w 2430684"/>
              <a:gd name="connsiteY56" fmla="*/ 1400537 h 2409085"/>
              <a:gd name="connsiteX57" fmla="*/ 1990846 w 2430684"/>
              <a:gd name="connsiteY57" fmla="*/ 1643605 h 2409085"/>
              <a:gd name="connsiteX58" fmla="*/ 1921398 w 2430684"/>
              <a:gd name="connsiteY58" fmla="*/ 1713053 h 2409085"/>
              <a:gd name="connsiteX59" fmla="*/ 1886674 w 2430684"/>
              <a:gd name="connsiteY59" fmla="*/ 1736203 h 2409085"/>
              <a:gd name="connsiteX60" fmla="*/ 1782502 w 2430684"/>
              <a:gd name="connsiteY60" fmla="*/ 1840375 h 2409085"/>
              <a:gd name="connsiteX61" fmla="*/ 1770927 w 2430684"/>
              <a:gd name="connsiteY61" fmla="*/ 1875099 h 240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0684" h="2409085">
                <a:moveTo>
                  <a:pt x="0" y="428264"/>
                </a:moveTo>
                <a:cubicBezTo>
                  <a:pt x="64709" y="415322"/>
                  <a:pt x="152890" y="398275"/>
                  <a:pt x="208345" y="381965"/>
                </a:cubicBezTo>
                <a:cubicBezTo>
                  <a:pt x="224898" y="377096"/>
                  <a:pt x="238274" y="364272"/>
                  <a:pt x="254643" y="358816"/>
                </a:cubicBezTo>
                <a:cubicBezTo>
                  <a:pt x="273307" y="352595"/>
                  <a:pt x="293312" y="351509"/>
                  <a:pt x="312517" y="347241"/>
                </a:cubicBezTo>
                <a:cubicBezTo>
                  <a:pt x="328046" y="343790"/>
                  <a:pt x="343383" y="339524"/>
                  <a:pt x="358816" y="335666"/>
                </a:cubicBezTo>
                <a:cubicBezTo>
                  <a:pt x="388458" y="315905"/>
                  <a:pt x="452212" y="261032"/>
                  <a:pt x="486137" y="335666"/>
                </a:cubicBezTo>
                <a:cubicBezTo>
                  <a:pt x="508082" y="383945"/>
                  <a:pt x="440292" y="449660"/>
                  <a:pt x="416689" y="486137"/>
                </a:cubicBezTo>
                <a:cubicBezTo>
                  <a:pt x="384695" y="535582"/>
                  <a:pt x="342716" y="580737"/>
                  <a:pt x="324092" y="636608"/>
                </a:cubicBezTo>
                <a:cubicBezTo>
                  <a:pt x="277352" y="776829"/>
                  <a:pt x="304234" y="707332"/>
                  <a:pt x="243069" y="844952"/>
                </a:cubicBezTo>
                <a:cubicBezTo>
                  <a:pt x="239211" y="871960"/>
                  <a:pt x="240817" y="900336"/>
                  <a:pt x="231494" y="925975"/>
                </a:cubicBezTo>
                <a:cubicBezTo>
                  <a:pt x="224901" y="944105"/>
                  <a:pt x="207983" y="956576"/>
                  <a:pt x="196770" y="972274"/>
                </a:cubicBezTo>
                <a:cubicBezTo>
                  <a:pt x="160268" y="1023378"/>
                  <a:pt x="189184" y="991435"/>
                  <a:pt x="150471" y="1030147"/>
                </a:cubicBezTo>
                <a:cubicBezTo>
                  <a:pt x="114865" y="1136970"/>
                  <a:pt x="120353" y="1091506"/>
                  <a:pt x="358816" y="972274"/>
                </a:cubicBezTo>
                <a:cubicBezTo>
                  <a:pt x="473113" y="915125"/>
                  <a:pt x="591936" y="863330"/>
                  <a:pt x="694481" y="787079"/>
                </a:cubicBezTo>
                <a:cubicBezTo>
                  <a:pt x="928522" y="613049"/>
                  <a:pt x="1309738" y="314645"/>
                  <a:pt x="1574157" y="173621"/>
                </a:cubicBezTo>
                <a:cubicBezTo>
                  <a:pt x="1632031" y="142755"/>
                  <a:pt x="1688736" y="109592"/>
                  <a:pt x="1747778" y="81023"/>
                </a:cubicBezTo>
                <a:cubicBezTo>
                  <a:pt x="1808432" y="51674"/>
                  <a:pt x="1932973" y="0"/>
                  <a:pt x="1932973" y="0"/>
                </a:cubicBezTo>
                <a:cubicBezTo>
                  <a:pt x="1944548" y="7717"/>
                  <a:pt x="1967697" y="9239"/>
                  <a:pt x="1967697" y="23150"/>
                </a:cubicBezTo>
                <a:cubicBezTo>
                  <a:pt x="1967697" y="39519"/>
                  <a:pt x="1945207" y="46999"/>
                  <a:pt x="1932973" y="57874"/>
                </a:cubicBezTo>
                <a:cubicBezTo>
                  <a:pt x="1843040" y="137814"/>
                  <a:pt x="1875060" y="93700"/>
                  <a:pt x="1794076" y="196770"/>
                </a:cubicBezTo>
                <a:cubicBezTo>
                  <a:pt x="1773571" y="222868"/>
                  <a:pt x="1753598" y="249527"/>
                  <a:pt x="1736203" y="277793"/>
                </a:cubicBezTo>
                <a:cubicBezTo>
                  <a:pt x="1691809" y="349933"/>
                  <a:pt x="1662387" y="432045"/>
                  <a:pt x="1608881" y="497712"/>
                </a:cubicBezTo>
                <a:cubicBezTo>
                  <a:pt x="1524000" y="601884"/>
                  <a:pt x="1445533" y="711629"/>
                  <a:pt x="1354238" y="810228"/>
                </a:cubicBezTo>
                <a:cubicBezTo>
                  <a:pt x="1252276" y="920347"/>
                  <a:pt x="1121649" y="1003792"/>
                  <a:pt x="1030147" y="1122745"/>
                </a:cubicBezTo>
                <a:cubicBezTo>
                  <a:pt x="991565" y="1172902"/>
                  <a:pt x="958140" y="1227487"/>
                  <a:pt x="914400" y="1273216"/>
                </a:cubicBezTo>
                <a:cubicBezTo>
                  <a:pt x="795158" y="1397878"/>
                  <a:pt x="781245" y="1370994"/>
                  <a:pt x="659757" y="1469985"/>
                </a:cubicBezTo>
                <a:cubicBezTo>
                  <a:pt x="591946" y="1525239"/>
                  <a:pt x="519639" y="1576957"/>
                  <a:pt x="462988" y="1643605"/>
                </a:cubicBezTo>
                <a:cubicBezTo>
                  <a:pt x="397398" y="1720770"/>
                  <a:pt x="345299" y="1811833"/>
                  <a:pt x="266218" y="1875099"/>
                </a:cubicBezTo>
                <a:cubicBezTo>
                  <a:pt x="161498" y="1958876"/>
                  <a:pt x="251334" y="1880062"/>
                  <a:pt x="162046" y="1979271"/>
                </a:cubicBezTo>
                <a:cubicBezTo>
                  <a:pt x="143795" y="1999549"/>
                  <a:pt x="89714" y="2060280"/>
                  <a:pt x="104173" y="2037145"/>
                </a:cubicBezTo>
                <a:cubicBezTo>
                  <a:pt x="152831" y="1959292"/>
                  <a:pt x="187365" y="1896078"/>
                  <a:pt x="254643" y="1828800"/>
                </a:cubicBezTo>
                <a:cubicBezTo>
                  <a:pt x="285749" y="1797694"/>
                  <a:pt x="325021" y="1775940"/>
                  <a:pt x="358816" y="1747778"/>
                </a:cubicBezTo>
                <a:cubicBezTo>
                  <a:pt x="541664" y="1595405"/>
                  <a:pt x="528926" y="1587573"/>
                  <a:pt x="729206" y="1446836"/>
                </a:cubicBezTo>
                <a:cubicBezTo>
                  <a:pt x="804507" y="1393922"/>
                  <a:pt x="884744" y="1348335"/>
                  <a:pt x="960699" y="1296365"/>
                </a:cubicBezTo>
                <a:cubicBezTo>
                  <a:pt x="1031400" y="1247990"/>
                  <a:pt x="1097358" y="1192799"/>
                  <a:pt x="1169043" y="1145894"/>
                </a:cubicBezTo>
                <a:cubicBezTo>
                  <a:pt x="1409974" y="988248"/>
                  <a:pt x="1653912" y="835221"/>
                  <a:pt x="1898249" y="682907"/>
                </a:cubicBezTo>
                <a:cubicBezTo>
                  <a:pt x="1951043" y="649996"/>
                  <a:pt x="2004650" y="618131"/>
                  <a:pt x="2060294" y="590309"/>
                </a:cubicBezTo>
                <a:cubicBezTo>
                  <a:pt x="2281080" y="479916"/>
                  <a:pt x="2204033" y="529206"/>
                  <a:pt x="2303362" y="462988"/>
                </a:cubicBezTo>
                <a:cubicBezTo>
                  <a:pt x="2233831" y="602051"/>
                  <a:pt x="2317025" y="473044"/>
                  <a:pt x="2187616" y="567160"/>
                </a:cubicBezTo>
                <a:cubicBezTo>
                  <a:pt x="2167636" y="581691"/>
                  <a:pt x="2159597" y="608415"/>
                  <a:pt x="2141317" y="625033"/>
                </a:cubicBezTo>
                <a:cubicBezTo>
                  <a:pt x="2116758" y="647359"/>
                  <a:pt x="2082721" y="658441"/>
                  <a:pt x="2060294" y="682907"/>
                </a:cubicBezTo>
                <a:cubicBezTo>
                  <a:pt x="1954811" y="797979"/>
                  <a:pt x="1850085" y="914695"/>
                  <a:pt x="1759352" y="1041722"/>
                </a:cubicBezTo>
                <a:cubicBezTo>
                  <a:pt x="1720770" y="1095737"/>
                  <a:pt x="1686651" y="1153236"/>
                  <a:pt x="1643606" y="1203767"/>
                </a:cubicBezTo>
                <a:cubicBezTo>
                  <a:pt x="1485657" y="1389186"/>
                  <a:pt x="1415502" y="1394274"/>
                  <a:pt x="1215342" y="1585732"/>
                </a:cubicBezTo>
                <a:cubicBezTo>
                  <a:pt x="1126603" y="1670613"/>
                  <a:pt x="1034725" y="1752329"/>
                  <a:pt x="949125" y="1840375"/>
                </a:cubicBezTo>
                <a:lnTo>
                  <a:pt x="544011" y="2257064"/>
                </a:lnTo>
                <a:cubicBezTo>
                  <a:pt x="524959" y="2276592"/>
                  <a:pt x="502506" y="2293111"/>
                  <a:pt x="486137" y="2314937"/>
                </a:cubicBezTo>
                <a:cubicBezTo>
                  <a:pt x="474562" y="2330370"/>
                  <a:pt x="465054" y="2347595"/>
                  <a:pt x="451413" y="2361236"/>
                </a:cubicBezTo>
                <a:cubicBezTo>
                  <a:pt x="433944" y="2378705"/>
                  <a:pt x="370833" y="2417267"/>
                  <a:pt x="393540" y="2407535"/>
                </a:cubicBezTo>
                <a:cubicBezTo>
                  <a:pt x="549176" y="2340834"/>
                  <a:pt x="530970" y="2310578"/>
                  <a:pt x="671332" y="2210765"/>
                </a:cubicBezTo>
                <a:cubicBezTo>
                  <a:pt x="969625" y="1998646"/>
                  <a:pt x="1272000" y="1792309"/>
                  <a:pt x="1574157" y="1585732"/>
                </a:cubicBezTo>
                <a:cubicBezTo>
                  <a:pt x="1650132" y="1533790"/>
                  <a:pt x="1729421" y="1486828"/>
                  <a:pt x="1805651" y="1435261"/>
                </a:cubicBezTo>
                <a:cubicBezTo>
                  <a:pt x="1860632" y="1398068"/>
                  <a:pt x="1910777" y="1353666"/>
                  <a:pt x="1967697" y="1319514"/>
                </a:cubicBezTo>
                <a:cubicBezTo>
                  <a:pt x="2025570" y="1284790"/>
                  <a:pt x="2084604" y="1251931"/>
                  <a:pt x="2141317" y="1215342"/>
                </a:cubicBezTo>
                <a:cubicBezTo>
                  <a:pt x="2385913" y="1057538"/>
                  <a:pt x="2241157" y="1116473"/>
                  <a:pt x="2430684" y="1053297"/>
                </a:cubicBezTo>
                <a:cubicBezTo>
                  <a:pt x="2365094" y="1134320"/>
                  <a:pt x="2297913" y="1214080"/>
                  <a:pt x="2233914" y="1296365"/>
                </a:cubicBezTo>
                <a:cubicBezTo>
                  <a:pt x="2206907" y="1331089"/>
                  <a:pt x="2177814" y="1364287"/>
                  <a:pt x="2152892" y="1400537"/>
                </a:cubicBezTo>
                <a:cubicBezTo>
                  <a:pt x="2077347" y="1510421"/>
                  <a:pt x="2116804" y="1517647"/>
                  <a:pt x="1990846" y="1643605"/>
                </a:cubicBezTo>
                <a:cubicBezTo>
                  <a:pt x="1967697" y="1666754"/>
                  <a:pt x="1948638" y="1694893"/>
                  <a:pt x="1921398" y="1713053"/>
                </a:cubicBezTo>
                <a:cubicBezTo>
                  <a:pt x="1909823" y="1720770"/>
                  <a:pt x="1896511" y="1726366"/>
                  <a:pt x="1886674" y="1736203"/>
                </a:cubicBezTo>
                <a:cubicBezTo>
                  <a:pt x="1768926" y="1853952"/>
                  <a:pt x="1862172" y="1787263"/>
                  <a:pt x="1782502" y="1840375"/>
                </a:cubicBezTo>
                <a:lnTo>
                  <a:pt x="1770927" y="1875099"/>
                </a:lnTo>
              </a:path>
            </a:pathLst>
          </a:custGeom>
          <a:ln w="234950">
            <a:solidFill>
              <a:srgbClr val="FF0000">
                <a:alpha val="37255"/>
              </a:srgbClr>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solidFill>
                <a:schemeClr val="tx1"/>
              </a:solidFill>
            </a:endParaRPr>
          </a:p>
        </p:txBody>
      </p:sp>
      <p:sp>
        <p:nvSpPr>
          <p:cNvPr id="44" name="Freeform 43"/>
          <p:cNvSpPr/>
          <p:nvPr/>
        </p:nvSpPr>
        <p:spPr bwMode="auto">
          <a:xfrm>
            <a:off x="6566128" y="1578456"/>
            <a:ext cx="3761772" cy="3495554"/>
          </a:xfrm>
          <a:custGeom>
            <a:avLst/>
            <a:gdLst>
              <a:gd name="connsiteX0" fmla="*/ 0 w 3761772"/>
              <a:gd name="connsiteY0" fmla="*/ 3865944 h 3865944"/>
              <a:gd name="connsiteX1" fmla="*/ 1898248 w 3761772"/>
              <a:gd name="connsiteY1" fmla="*/ 2592729 h 3865944"/>
              <a:gd name="connsiteX2" fmla="*/ 3125164 w 3761772"/>
              <a:gd name="connsiteY2" fmla="*/ 1296365 h 3865944"/>
              <a:gd name="connsiteX3" fmla="*/ 3761772 w 3761772"/>
              <a:gd name="connsiteY3" fmla="*/ 0 h 3865944"/>
            </a:gdLst>
            <a:ahLst/>
            <a:cxnLst>
              <a:cxn ang="0">
                <a:pos x="connsiteX0" y="connsiteY0"/>
              </a:cxn>
              <a:cxn ang="0">
                <a:pos x="connsiteX1" y="connsiteY1"/>
              </a:cxn>
              <a:cxn ang="0">
                <a:pos x="connsiteX2" y="connsiteY2"/>
              </a:cxn>
              <a:cxn ang="0">
                <a:pos x="connsiteX3" y="connsiteY3"/>
              </a:cxn>
            </a:cxnLst>
            <a:rect l="l" t="t" r="r" b="b"/>
            <a:pathLst>
              <a:path w="3761772" h="3865944">
                <a:moveTo>
                  <a:pt x="0" y="3865944"/>
                </a:moveTo>
                <a:cubicBezTo>
                  <a:pt x="688693" y="3443468"/>
                  <a:pt x="1377387" y="3020992"/>
                  <a:pt x="1898248" y="2592729"/>
                </a:cubicBezTo>
                <a:cubicBezTo>
                  <a:pt x="2419109" y="2164466"/>
                  <a:pt x="2814577" y="1728486"/>
                  <a:pt x="3125164" y="1296365"/>
                </a:cubicBezTo>
                <a:cubicBezTo>
                  <a:pt x="3435751" y="864243"/>
                  <a:pt x="3598761" y="432121"/>
                  <a:pt x="3761772" y="0"/>
                </a:cubicBezTo>
              </a:path>
            </a:pathLst>
          </a:custGeom>
          <a:ln w="158750" cap="rnd">
            <a:solidFill>
              <a:srgbClr val="A5D0ED"/>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5" name="Freeform 44"/>
          <p:cNvSpPr/>
          <p:nvPr/>
        </p:nvSpPr>
        <p:spPr bwMode="auto">
          <a:xfrm>
            <a:off x="7106856" y="2542973"/>
            <a:ext cx="4247909" cy="2492014"/>
          </a:xfrm>
          <a:custGeom>
            <a:avLst/>
            <a:gdLst>
              <a:gd name="connsiteX0" fmla="*/ 0 w 4247909"/>
              <a:gd name="connsiteY0" fmla="*/ 2492014 h 2492014"/>
              <a:gd name="connsiteX1" fmla="*/ 57873 w 4247909"/>
              <a:gd name="connsiteY1" fmla="*/ 2457290 h 2492014"/>
              <a:gd name="connsiteX2" fmla="*/ 138896 w 4247909"/>
              <a:gd name="connsiteY2" fmla="*/ 2434141 h 2492014"/>
              <a:gd name="connsiteX3" fmla="*/ 196769 w 4247909"/>
              <a:gd name="connsiteY3" fmla="*/ 2376268 h 2492014"/>
              <a:gd name="connsiteX4" fmla="*/ 231493 w 4247909"/>
              <a:gd name="connsiteY4" fmla="*/ 2353118 h 2492014"/>
              <a:gd name="connsiteX5" fmla="*/ 277792 w 4247909"/>
              <a:gd name="connsiteY5" fmla="*/ 2295245 h 2492014"/>
              <a:gd name="connsiteX6" fmla="*/ 300941 w 4247909"/>
              <a:gd name="connsiteY6" fmla="*/ 2272095 h 2492014"/>
              <a:gd name="connsiteX7" fmla="*/ 370390 w 4247909"/>
              <a:gd name="connsiteY7" fmla="*/ 2248946 h 2492014"/>
              <a:gd name="connsiteX8" fmla="*/ 381964 w 4247909"/>
              <a:gd name="connsiteY8" fmla="*/ 2387842 h 2492014"/>
              <a:gd name="connsiteX9" fmla="*/ 428263 w 4247909"/>
              <a:gd name="connsiteY9" fmla="*/ 2376268 h 2492014"/>
              <a:gd name="connsiteX10" fmla="*/ 486136 w 4247909"/>
              <a:gd name="connsiteY10" fmla="*/ 2318394 h 2492014"/>
              <a:gd name="connsiteX11" fmla="*/ 509286 w 4247909"/>
              <a:gd name="connsiteY11" fmla="*/ 2272095 h 2492014"/>
              <a:gd name="connsiteX12" fmla="*/ 544010 w 4247909"/>
              <a:gd name="connsiteY12" fmla="*/ 2214222 h 2492014"/>
              <a:gd name="connsiteX13" fmla="*/ 578734 w 4247909"/>
              <a:gd name="connsiteY13" fmla="*/ 2144774 h 2492014"/>
              <a:gd name="connsiteX14" fmla="*/ 659757 w 4247909"/>
              <a:gd name="connsiteY14" fmla="*/ 2098475 h 2492014"/>
              <a:gd name="connsiteX15" fmla="*/ 648182 w 4247909"/>
              <a:gd name="connsiteY15" fmla="*/ 2167923 h 2492014"/>
              <a:gd name="connsiteX16" fmla="*/ 625033 w 4247909"/>
              <a:gd name="connsiteY16" fmla="*/ 2202647 h 2492014"/>
              <a:gd name="connsiteX17" fmla="*/ 613458 w 4247909"/>
              <a:gd name="connsiteY17" fmla="*/ 2248946 h 2492014"/>
              <a:gd name="connsiteX18" fmla="*/ 648182 w 4247909"/>
              <a:gd name="connsiteY18" fmla="*/ 2341543 h 2492014"/>
              <a:gd name="connsiteX19" fmla="*/ 798653 w 4247909"/>
              <a:gd name="connsiteY19" fmla="*/ 2248946 h 2492014"/>
              <a:gd name="connsiteX20" fmla="*/ 983848 w 4247909"/>
              <a:gd name="connsiteY20" fmla="*/ 2017452 h 2492014"/>
              <a:gd name="connsiteX21" fmla="*/ 1041721 w 4247909"/>
              <a:gd name="connsiteY21" fmla="*/ 1936430 h 2492014"/>
              <a:gd name="connsiteX22" fmla="*/ 1076445 w 4247909"/>
              <a:gd name="connsiteY22" fmla="*/ 1901705 h 2492014"/>
              <a:gd name="connsiteX23" fmla="*/ 1111169 w 4247909"/>
              <a:gd name="connsiteY23" fmla="*/ 1855407 h 2492014"/>
              <a:gd name="connsiteX24" fmla="*/ 1157468 w 4247909"/>
              <a:gd name="connsiteY24" fmla="*/ 1785959 h 2492014"/>
              <a:gd name="connsiteX25" fmla="*/ 1203767 w 4247909"/>
              <a:gd name="connsiteY25" fmla="*/ 1716511 h 2492014"/>
              <a:gd name="connsiteX26" fmla="*/ 1192192 w 4247909"/>
              <a:gd name="connsiteY26" fmla="*/ 1878556 h 2492014"/>
              <a:gd name="connsiteX27" fmla="*/ 1169043 w 4247909"/>
              <a:gd name="connsiteY27" fmla="*/ 1948004 h 2492014"/>
              <a:gd name="connsiteX28" fmla="*/ 1157468 w 4247909"/>
              <a:gd name="connsiteY28" fmla="*/ 2017452 h 2492014"/>
              <a:gd name="connsiteX29" fmla="*/ 1122744 w 4247909"/>
              <a:gd name="connsiteY29" fmla="*/ 2191073 h 2492014"/>
              <a:gd name="connsiteX30" fmla="*/ 1145893 w 4247909"/>
              <a:gd name="connsiteY30" fmla="*/ 2295245 h 2492014"/>
              <a:gd name="connsiteX31" fmla="*/ 1157468 w 4247909"/>
              <a:gd name="connsiteY31" fmla="*/ 2248946 h 2492014"/>
              <a:gd name="connsiteX32" fmla="*/ 1226916 w 4247909"/>
              <a:gd name="connsiteY32" fmla="*/ 2179498 h 2492014"/>
              <a:gd name="connsiteX33" fmla="*/ 1296364 w 4247909"/>
              <a:gd name="connsiteY33" fmla="*/ 2098475 h 2492014"/>
              <a:gd name="connsiteX34" fmla="*/ 1331088 w 4247909"/>
              <a:gd name="connsiteY34" fmla="*/ 2040602 h 2492014"/>
              <a:gd name="connsiteX35" fmla="*/ 1365812 w 4247909"/>
              <a:gd name="connsiteY35" fmla="*/ 1994303 h 2492014"/>
              <a:gd name="connsiteX36" fmla="*/ 1458410 w 4247909"/>
              <a:gd name="connsiteY36" fmla="*/ 1843832 h 2492014"/>
              <a:gd name="connsiteX37" fmla="*/ 1527858 w 4247909"/>
              <a:gd name="connsiteY37" fmla="*/ 1774384 h 2492014"/>
              <a:gd name="connsiteX38" fmla="*/ 1574157 w 4247909"/>
              <a:gd name="connsiteY38" fmla="*/ 1704936 h 2492014"/>
              <a:gd name="connsiteX39" fmla="*/ 1597306 w 4247909"/>
              <a:gd name="connsiteY39" fmla="*/ 1647062 h 2492014"/>
              <a:gd name="connsiteX40" fmla="*/ 1632030 w 4247909"/>
              <a:gd name="connsiteY40" fmla="*/ 1600764 h 2492014"/>
              <a:gd name="connsiteX41" fmla="*/ 1620455 w 4247909"/>
              <a:gd name="connsiteY41" fmla="*/ 1762809 h 2492014"/>
              <a:gd name="connsiteX42" fmla="*/ 1585731 w 4247909"/>
              <a:gd name="connsiteY42" fmla="*/ 1936430 h 2492014"/>
              <a:gd name="connsiteX43" fmla="*/ 1574157 w 4247909"/>
              <a:gd name="connsiteY43" fmla="*/ 1971154 h 2492014"/>
              <a:gd name="connsiteX44" fmla="*/ 1551007 w 4247909"/>
              <a:gd name="connsiteY44" fmla="*/ 1994303 h 2492014"/>
              <a:gd name="connsiteX45" fmla="*/ 1597306 w 4247909"/>
              <a:gd name="connsiteY45" fmla="*/ 2017452 h 2492014"/>
              <a:gd name="connsiteX46" fmla="*/ 1643605 w 4247909"/>
              <a:gd name="connsiteY46" fmla="*/ 1913280 h 2492014"/>
              <a:gd name="connsiteX47" fmla="*/ 1736202 w 4247909"/>
              <a:gd name="connsiteY47" fmla="*/ 1739660 h 2492014"/>
              <a:gd name="connsiteX48" fmla="*/ 1851949 w 4247909"/>
              <a:gd name="connsiteY48" fmla="*/ 1577614 h 2492014"/>
              <a:gd name="connsiteX49" fmla="*/ 1979271 w 4247909"/>
              <a:gd name="connsiteY49" fmla="*/ 1369270 h 2492014"/>
              <a:gd name="connsiteX50" fmla="*/ 2257063 w 4247909"/>
              <a:gd name="connsiteY50" fmla="*/ 998880 h 2492014"/>
              <a:gd name="connsiteX51" fmla="*/ 2372810 w 4247909"/>
              <a:gd name="connsiteY51" fmla="*/ 836835 h 2492014"/>
              <a:gd name="connsiteX52" fmla="*/ 2673752 w 4247909"/>
              <a:gd name="connsiteY52" fmla="*/ 431721 h 2492014"/>
              <a:gd name="connsiteX53" fmla="*/ 2708476 w 4247909"/>
              <a:gd name="connsiteY53" fmla="*/ 385422 h 2492014"/>
              <a:gd name="connsiteX54" fmla="*/ 2743200 w 4247909"/>
              <a:gd name="connsiteY54" fmla="*/ 350698 h 2492014"/>
              <a:gd name="connsiteX55" fmla="*/ 2789498 w 4247909"/>
              <a:gd name="connsiteY55" fmla="*/ 292824 h 2492014"/>
              <a:gd name="connsiteX56" fmla="*/ 2685326 w 4247909"/>
              <a:gd name="connsiteY56" fmla="*/ 547468 h 2492014"/>
              <a:gd name="connsiteX57" fmla="*/ 2650602 w 4247909"/>
              <a:gd name="connsiteY57" fmla="*/ 651640 h 2492014"/>
              <a:gd name="connsiteX58" fmla="*/ 2581154 w 4247909"/>
              <a:gd name="connsiteY58" fmla="*/ 790536 h 2492014"/>
              <a:gd name="connsiteX59" fmla="*/ 2511706 w 4247909"/>
              <a:gd name="connsiteY59" fmla="*/ 894708 h 2492014"/>
              <a:gd name="connsiteX60" fmla="*/ 2465407 w 4247909"/>
              <a:gd name="connsiteY60" fmla="*/ 1033604 h 2492014"/>
              <a:gd name="connsiteX61" fmla="*/ 2407534 w 4247909"/>
              <a:gd name="connsiteY61" fmla="*/ 1137776 h 2492014"/>
              <a:gd name="connsiteX62" fmla="*/ 2257063 w 4247909"/>
              <a:gd name="connsiteY62" fmla="*/ 1508166 h 2492014"/>
              <a:gd name="connsiteX63" fmla="*/ 2164466 w 4247909"/>
              <a:gd name="connsiteY63" fmla="*/ 1681786 h 2492014"/>
              <a:gd name="connsiteX64" fmla="*/ 2118167 w 4247909"/>
              <a:gd name="connsiteY64" fmla="*/ 1809108 h 2492014"/>
              <a:gd name="connsiteX65" fmla="*/ 2071868 w 4247909"/>
              <a:gd name="connsiteY65" fmla="*/ 1913280 h 2492014"/>
              <a:gd name="connsiteX66" fmla="*/ 2037144 w 4247909"/>
              <a:gd name="connsiteY66" fmla="*/ 2017452 h 2492014"/>
              <a:gd name="connsiteX67" fmla="*/ 2013995 w 4247909"/>
              <a:gd name="connsiteY67" fmla="*/ 2075326 h 2492014"/>
              <a:gd name="connsiteX68" fmla="*/ 2002420 w 4247909"/>
              <a:gd name="connsiteY68" fmla="*/ 2121624 h 2492014"/>
              <a:gd name="connsiteX69" fmla="*/ 1990845 w 4247909"/>
              <a:gd name="connsiteY69" fmla="*/ 2156349 h 2492014"/>
              <a:gd name="connsiteX70" fmla="*/ 2152891 w 4247909"/>
              <a:gd name="connsiteY70" fmla="*/ 1948004 h 2492014"/>
              <a:gd name="connsiteX71" fmla="*/ 2338086 w 4247909"/>
              <a:gd name="connsiteY71" fmla="*/ 1716511 h 2492014"/>
              <a:gd name="connsiteX72" fmla="*/ 2696901 w 4247909"/>
              <a:gd name="connsiteY72" fmla="*/ 1195650 h 2492014"/>
              <a:gd name="connsiteX73" fmla="*/ 2882096 w 4247909"/>
              <a:gd name="connsiteY73" fmla="*/ 964156 h 2492014"/>
              <a:gd name="connsiteX74" fmla="*/ 3252486 w 4247909"/>
              <a:gd name="connsiteY74" fmla="*/ 420146 h 2492014"/>
              <a:gd name="connsiteX75" fmla="*/ 3414531 w 4247909"/>
              <a:gd name="connsiteY75" fmla="*/ 142354 h 2492014"/>
              <a:gd name="connsiteX76" fmla="*/ 3449255 w 4247909"/>
              <a:gd name="connsiteY76" fmla="*/ 72905 h 2492014"/>
              <a:gd name="connsiteX77" fmla="*/ 3460830 w 4247909"/>
              <a:gd name="connsiteY77" fmla="*/ 38181 h 2492014"/>
              <a:gd name="connsiteX78" fmla="*/ 3495554 w 4247909"/>
              <a:gd name="connsiteY78" fmla="*/ 3457 h 2492014"/>
              <a:gd name="connsiteX79" fmla="*/ 3437681 w 4247909"/>
              <a:gd name="connsiteY79" fmla="*/ 84480 h 2492014"/>
              <a:gd name="connsiteX80" fmla="*/ 3240911 w 4247909"/>
              <a:gd name="connsiteY80" fmla="*/ 466445 h 2492014"/>
              <a:gd name="connsiteX81" fmla="*/ 3125164 w 4247909"/>
              <a:gd name="connsiteY81" fmla="*/ 732662 h 2492014"/>
              <a:gd name="connsiteX82" fmla="*/ 3055716 w 4247909"/>
              <a:gd name="connsiteY82" fmla="*/ 906283 h 2492014"/>
              <a:gd name="connsiteX83" fmla="*/ 2893671 w 4247909"/>
              <a:gd name="connsiteY83" fmla="*/ 1195650 h 2492014"/>
              <a:gd name="connsiteX84" fmla="*/ 2858947 w 4247909"/>
              <a:gd name="connsiteY84" fmla="*/ 1276673 h 2492014"/>
              <a:gd name="connsiteX85" fmla="*/ 2812648 w 4247909"/>
              <a:gd name="connsiteY85" fmla="*/ 1346121 h 2492014"/>
              <a:gd name="connsiteX86" fmla="*/ 2720050 w 4247909"/>
              <a:gd name="connsiteY86" fmla="*/ 1577614 h 2492014"/>
              <a:gd name="connsiteX87" fmla="*/ 2662177 w 4247909"/>
              <a:gd name="connsiteY87" fmla="*/ 1762809 h 2492014"/>
              <a:gd name="connsiteX88" fmla="*/ 2650602 w 4247909"/>
              <a:gd name="connsiteY88" fmla="*/ 1797533 h 2492014"/>
              <a:gd name="connsiteX89" fmla="*/ 2720050 w 4247909"/>
              <a:gd name="connsiteY89" fmla="*/ 1739660 h 2492014"/>
              <a:gd name="connsiteX90" fmla="*/ 2801073 w 4247909"/>
              <a:gd name="connsiteY90" fmla="*/ 1681786 h 2492014"/>
              <a:gd name="connsiteX91" fmla="*/ 3206187 w 4247909"/>
              <a:gd name="connsiteY91" fmla="*/ 1253523 h 2492014"/>
              <a:gd name="connsiteX92" fmla="*/ 3321934 w 4247909"/>
              <a:gd name="connsiteY92" fmla="*/ 1137776 h 2492014"/>
              <a:gd name="connsiteX93" fmla="*/ 3495554 w 4247909"/>
              <a:gd name="connsiteY93" fmla="*/ 883133 h 2492014"/>
              <a:gd name="connsiteX94" fmla="*/ 3622876 w 4247909"/>
              <a:gd name="connsiteY94" fmla="*/ 697938 h 2492014"/>
              <a:gd name="connsiteX95" fmla="*/ 3715473 w 4247909"/>
              <a:gd name="connsiteY95" fmla="*/ 605341 h 2492014"/>
              <a:gd name="connsiteX96" fmla="*/ 3784921 w 4247909"/>
              <a:gd name="connsiteY96" fmla="*/ 535893 h 2492014"/>
              <a:gd name="connsiteX97" fmla="*/ 3819645 w 4247909"/>
              <a:gd name="connsiteY97" fmla="*/ 501169 h 2492014"/>
              <a:gd name="connsiteX98" fmla="*/ 3854369 w 4247909"/>
              <a:gd name="connsiteY98" fmla="*/ 478019 h 2492014"/>
              <a:gd name="connsiteX99" fmla="*/ 3808071 w 4247909"/>
              <a:gd name="connsiteY99" fmla="*/ 547468 h 2492014"/>
              <a:gd name="connsiteX100" fmla="*/ 3773347 w 4247909"/>
              <a:gd name="connsiteY100" fmla="*/ 593766 h 2492014"/>
              <a:gd name="connsiteX101" fmla="*/ 3634450 w 4247909"/>
              <a:gd name="connsiteY101" fmla="*/ 929432 h 2492014"/>
              <a:gd name="connsiteX102" fmla="*/ 3599726 w 4247909"/>
              <a:gd name="connsiteY102" fmla="*/ 998880 h 2492014"/>
              <a:gd name="connsiteX103" fmla="*/ 3495554 w 4247909"/>
              <a:gd name="connsiteY103" fmla="*/ 1184075 h 2492014"/>
              <a:gd name="connsiteX104" fmla="*/ 3414531 w 4247909"/>
              <a:gd name="connsiteY104" fmla="*/ 1369270 h 2492014"/>
              <a:gd name="connsiteX105" fmla="*/ 3356658 w 4247909"/>
              <a:gd name="connsiteY105" fmla="*/ 1473442 h 2492014"/>
              <a:gd name="connsiteX106" fmla="*/ 3310359 w 4247909"/>
              <a:gd name="connsiteY106" fmla="*/ 1542890 h 2492014"/>
              <a:gd name="connsiteX107" fmla="*/ 3275635 w 4247909"/>
              <a:gd name="connsiteY107" fmla="*/ 1647062 h 2492014"/>
              <a:gd name="connsiteX108" fmla="*/ 3240911 w 4247909"/>
              <a:gd name="connsiteY108" fmla="*/ 1716511 h 2492014"/>
              <a:gd name="connsiteX109" fmla="*/ 3275635 w 4247909"/>
              <a:gd name="connsiteY109" fmla="*/ 1704936 h 2492014"/>
              <a:gd name="connsiteX110" fmla="*/ 3321934 w 4247909"/>
              <a:gd name="connsiteY110" fmla="*/ 1670212 h 2492014"/>
              <a:gd name="connsiteX111" fmla="*/ 3379807 w 4247909"/>
              <a:gd name="connsiteY111" fmla="*/ 1635488 h 2492014"/>
              <a:gd name="connsiteX112" fmla="*/ 3530278 w 4247909"/>
              <a:gd name="connsiteY112" fmla="*/ 1508166 h 2492014"/>
              <a:gd name="connsiteX113" fmla="*/ 3588152 w 4247909"/>
              <a:gd name="connsiteY113" fmla="*/ 1450293 h 2492014"/>
              <a:gd name="connsiteX114" fmla="*/ 3634450 w 4247909"/>
              <a:gd name="connsiteY114" fmla="*/ 1415569 h 2492014"/>
              <a:gd name="connsiteX115" fmla="*/ 3738622 w 4247909"/>
              <a:gd name="connsiteY115" fmla="*/ 1334546 h 2492014"/>
              <a:gd name="connsiteX116" fmla="*/ 3784921 w 4247909"/>
              <a:gd name="connsiteY116" fmla="*/ 1299822 h 2492014"/>
              <a:gd name="connsiteX117" fmla="*/ 3715473 w 4247909"/>
              <a:gd name="connsiteY117" fmla="*/ 1461868 h 2492014"/>
              <a:gd name="connsiteX118" fmla="*/ 3495554 w 4247909"/>
              <a:gd name="connsiteY118" fmla="*/ 1855407 h 2492014"/>
              <a:gd name="connsiteX119" fmla="*/ 3379807 w 4247909"/>
              <a:gd name="connsiteY119" fmla="*/ 2017452 h 2492014"/>
              <a:gd name="connsiteX120" fmla="*/ 3252486 w 4247909"/>
              <a:gd name="connsiteY120" fmla="*/ 2202647 h 2492014"/>
              <a:gd name="connsiteX121" fmla="*/ 3703898 w 4247909"/>
              <a:gd name="connsiteY121" fmla="*/ 1820683 h 2492014"/>
              <a:gd name="connsiteX122" fmla="*/ 3842795 w 4247909"/>
              <a:gd name="connsiteY122" fmla="*/ 1728085 h 2492014"/>
              <a:gd name="connsiteX123" fmla="*/ 3958541 w 4247909"/>
              <a:gd name="connsiteY123" fmla="*/ 1612338 h 2492014"/>
              <a:gd name="connsiteX124" fmla="*/ 4143736 w 4247909"/>
              <a:gd name="connsiteY124" fmla="*/ 1508166 h 2492014"/>
              <a:gd name="connsiteX125" fmla="*/ 4190035 w 4247909"/>
              <a:gd name="connsiteY125" fmla="*/ 1473442 h 2492014"/>
              <a:gd name="connsiteX126" fmla="*/ 4247909 w 4247909"/>
              <a:gd name="connsiteY126" fmla="*/ 1461868 h 2492014"/>
              <a:gd name="connsiteX127" fmla="*/ 4051139 w 4247909"/>
              <a:gd name="connsiteY127" fmla="*/ 1681786 h 2492014"/>
              <a:gd name="connsiteX128" fmla="*/ 3958541 w 4247909"/>
              <a:gd name="connsiteY128" fmla="*/ 1809108 h 2492014"/>
              <a:gd name="connsiteX129" fmla="*/ 3912243 w 4247909"/>
              <a:gd name="connsiteY129" fmla="*/ 1866981 h 2492014"/>
              <a:gd name="connsiteX130" fmla="*/ 3842795 w 4247909"/>
              <a:gd name="connsiteY130" fmla="*/ 1948004 h 2492014"/>
              <a:gd name="connsiteX131" fmla="*/ 3808071 w 4247909"/>
              <a:gd name="connsiteY131" fmla="*/ 2005878 h 2492014"/>
              <a:gd name="connsiteX132" fmla="*/ 3761772 w 4247909"/>
              <a:gd name="connsiteY132" fmla="*/ 2075326 h 2492014"/>
              <a:gd name="connsiteX133" fmla="*/ 3727048 w 4247909"/>
              <a:gd name="connsiteY133" fmla="*/ 2144774 h 2492014"/>
              <a:gd name="connsiteX134" fmla="*/ 3646025 w 4247909"/>
              <a:gd name="connsiteY134" fmla="*/ 2214222 h 2492014"/>
              <a:gd name="connsiteX135" fmla="*/ 3588152 w 4247909"/>
              <a:gd name="connsiteY135" fmla="*/ 2248946 h 249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4247909" h="2492014">
                <a:moveTo>
                  <a:pt x="0" y="2492014"/>
                </a:moveTo>
                <a:cubicBezTo>
                  <a:pt x="19291" y="2480439"/>
                  <a:pt x="37751" y="2467351"/>
                  <a:pt x="57873" y="2457290"/>
                </a:cubicBezTo>
                <a:cubicBezTo>
                  <a:pt x="74474" y="2448990"/>
                  <a:pt x="124068" y="2437848"/>
                  <a:pt x="138896" y="2434141"/>
                </a:cubicBezTo>
                <a:cubicBezTo>
                  <a:pt x="231489" y="2372413"/>
                  <a:pt x="119609" y="2453429"/>
                  <a:pt x="196769" y="2376268"/>
                </a:cubicBezTo>
                <a:cubicBezTo>
                  <a:pt x="206606" y="2366431"/>
                  <a:pt x="220630" y="2361808"/>
                  <a:pt x="231493" y="2353118"/>
                </a:cubicBezTo>
                <a:cubicBezTo>
                  <a:pt x="262548" y="2328274"/>
                  <a:pt x="251052" y="2328671"/>
                  <a:pt x="277792" y="2295245"/>
                </a:cubicBezTo>
                <a:cubicBezTo>
                  <a:pt x="284609" y="2286723"/>
                  <a:pt x="291180" y="2276975"/>
                  <a:pt x="300941" y="2272095"/>
                </a:cubicBezTo>
                <a:cubicBezTo>
                  <a:pt x="322767" y="2261182"/>
                  <a:pt x="370390" y="2248946"/>
                  <a:pt x="370390" y="2248946"/>
                </a:cubicBezTo>
                <a:cubicBezTo>
                  <a:pt x="374248" y="2295245"/>
                  <a:pt x="362739" y="2345547"/>
                  <a:pt x="381964" y="2387842"/>
                </a:cubicBezTo>
                <a:cubicBezTo>
                  <a:pt x="388547" y="2402324"/>
                  <a:pt x="415027" y="2385092"/>
                  <a:pt x="428263" y="2376268"/>
                </a:cubicBezTo>
                <a:cubicBezTo>
                  <a:pt x="450963" y="2361135"/>
                  <a:pt x="473935" y="2342796"/>
                  <a:pt x="486136" y="2318394"/>
                </a:cubicBezTo>
                <a:cubicBezTo>
                  <a:pt x="493853" y="2302961"/>
                  <a:pt x="500906" y="2287178"/>
                  <a:pt x="509286" y="2272095"/>
                </a:cubicBezTo>
                <a:cubicBezTo>
                  <a:pt x="520212" y="2252429"/>
                  <a:pt x="533949" y="2234344"/>
                  <a:pt x="544010" y="2214222"/>
                </a:cubicBezTo>
                <a:cubicBezTo>
                  <a:pt x="562838" y="2176567"/>
                  <a:pt x="545564" y="2177945"/>
                  <a:pt x="578734" y="2144774"/>
                </a:cubicBezTo>
                <a:cubicBezTo>
                  <a:pt x="595096" y="2128412"/>
                  <a:pt x="641597" y="2107555"/>
                  <a:pt x="659757" y="2098475"/>
                </a:cubicBezTo>
                <a:cubicBezTo>
                  <a:pt x="655899" y="2121624"/>
                  <a:pt x="655603" y="2145659"/>
                  <a:pt x="648182" y="2167923"/>
                </a:cubicBezTo>
                <a:cubicBezTo>
                  <a:pt x="643783" y="2181120"/>
                  <a:pt x="630513" y="2189861"/>
                  <a:pt x="625033" y="2202647"/>
                </a:cubicBezTo>
                <a:cubicBezTo>
                  <a:pt x="618767" y="2217269"/>
                  <a:pt x="617316" y="2233513"/>
                  <a:pt x="613458" y="2248946"/>
                </a:cubicBezTo>
                <a:cubicBezTo>
                  <a:pt x="625033" y="2279812"/>
                  <a:pt x="618698" y="2326801"/>
                  <a:pt x="648182" y="2341543"/>
                </a:cubicBezTo>
                <a:cubicBezTo>
                  <a:pt x="678591" y="2356747"/>
                  <a:pt x="786942" y="2262253"/>
                  <a:pt x="798653" y="2248946"/>
                </a:cubicBezTo>
                <a:cubicBezTo>
                  <a:pt x="863936" y="2174761"/>
                  <a:pt x="923179" y="2095455"/>
                  <a:pt x="983848" y="2017452"/>
                </a:cubicBezTo>
                <a:cubicBezTo>
                  <a:pt x="1004224" y="1991254"/>
                  <a:pt x="1020988" y="1962347"/>
                  <a:pt x="1041721" y="1936430"/>
                </a:cubicBezTo>
                <a:cubicBezTo>
                  <a:pt x="1051947" y="1923648"/>
                  <a:pt x="1065792" y="1914134"/>
                  <a:pt x="1076445" y="1901705"/>
                </a:cubicBezTo>
                <a:cubicBezTo>
                  <a:pt x="1088999" y="1887058"/>
                  <a:pt x="1099594" y="1870840"/>
                  <a:pt x="1111169" y="1855407"/>
                </a:cubicBezTo>
                <a:cubicBezTo>
                  <a:pt x="1133306" y="1788998"/>
                  <a:pt x="1106891" y="1850986"/>
                  <a:pt x="1157468" y="1785959"/>
                </a:cubicBezTo>
                <a:cubicBezTo>
                  <a:pt x="1174549" y="1763998"/>
                  <a:pt x="1188334" y="1739660"/>
                  <a:pt x="1203767" y="1716511"/>
                </a:cubicBezTo>
                <a:cubicBezTo>
                  <a:pt x="1231683" y="1632755"/>
                  <a:pt x="1241343" y="1595933"/>
                  <a:pt x="1192192" y="1878556"/>
                </a:cubicBezTo>
                <a:cubicBezTo>
                  <a:pt x="1188011" y="1902597"/>
                  <a:pt x="1174961" y="1924331"/>
                  <a:pt x="1169043" y="1948004"/>
                </a:cubicBezTo>
                <a:cubicBezTo>
                  <a:pt x="1163351" y="1970772"/>
                  <a:pt x="1161859" y="1994398"/>
                  <a:pt x="1157468" y="2017452"/>
                </a:cubicBezTo>
                <a:cubicBezTo>
                  <a:pt x="1146425" y="2075429"/>
                  <a:pt x="1122744" y="2191073"/>
                  <a:pt x="1122744" y="2191073"/>
                </a:cubicBezTo>
                <a:cubicBezTo>
                  <a:pt x="1130460" y="2225797"/>
                  <a:pt x="1127592" y="2264743"/>
                  <a:pt x="1145893" y="2295245"/>
                </a:cubicBezTo>
                <a:cubicBezTo>
                  <a:pt x="1154078" y="2308886"/>
                  <a:pt x="1148345" y="2261978"/>
                  <a:pt x="1157468" y="2248946"/>
                </a:cubicBezTo>
                <a:cubicBezTo>
                  <a:pt x="1176242" y="2222126"/>
                  <a:pt x="1203767" y="2202647"/>
                  <a:pt x="1226916" y="2179498"/>
                </a:cubicBezTo>
                <a:cubicBezTo>
                  <a:pt x="1262682" y="2143732"/>
                  <a:pt x="1266666" y="2143022"/>
                  <a:pt x="1296364" y="2098475"/>
                </a:cubicBezTo>
                <a:cubicBezTo>
                  <a:pt x="1308843" y="2079756"/>
                  <a:pt x="1318609" y="2059321"/>
                  <a:pt x="1331088" y="2040602"/>
                </a:cubicBezTo>
                <a:cubicBezTo>
                  <a:pt x="1341789" y="2024551"/>
                  <a:pt x="1355332" y="2010499"/>
                  <a:pt x="1365812" y="1994303"/>
                </a:cubicBezTo>
                <a:cubicBezTo>
                  <a:pt x="1397806" y="1944858"/>
                  <a:pt x="1416766" y="1885476"/>
                  <a:pt x="1458410" y="1843832"/>
                </a:cubicBezTo>
                <a:lnTo>
                  <a:pt x="1527858" y="1774384"/>
                </a:lnTo>
                <a:cubicBezTo>
                  <a:pt x="1558459" y="1682583"/>
                  <a:pt x="1512225" y="1804029"/>
                  <a:pt x="1574157" y="1704936"/>
                </a:cubicBezTo>
                <a:cubicBezTo>
                  <a:pt x="1585169" y="1687317"/>
                  <a:pt x="1587216" y="1665225"/>
                  <a:pt x="1597306" y="1647062"/>
                </a:cubicBezTo>
                <a:cubicBezTo>
                  <a:pt x="1606674" y="1630199"/>
                  <a:pt x="1620455" y="1616197"/>
                  <a:pt x="1632030" y="1600764"/>
                </a:cubicBezTo>
                <a:cubicBezTo>
                  <a:pt x="1628172" y="1654779"/>
                  <a:pt x="1627854" y="1709164"/>
                  <a:pt x="1620455" y="1762809"/>
                </a:cubicBezTo>
                <a:cubicBezTo>
                  <a:pt x="1612391" y="1821275"/>
                  <a:pt x="1604394" y="1880439"/>
                  <a:pt x="1585731" y="1936430"/>
                </a:cubicBezTo>
                <a:cubicBezTo>
                  <a:pt x="1581873" y="1948005"/>
                  <a:pt x="1580434" y="1960692"/>
                  <a:pt x="1574157" y="1971154"/>
                </a:cubicBezTo>
                <a:cubicBezTo>
                  <a:pt x="1568542" y="1980512"/>
                  <a:pt x="1558724" y="1986587"/>
                  <a:pt x="1551007" y="1994303"/>
                </a:cubicBezTo>
                <a:cubicBezTo>
                  <a:pt x="1550856" y="1994909"/>
                  <a:pt x="1503163" y="2132517"/>
                  <a:pt x="1597306" y="2017452"/>
                </a:cubicBezTo>
                <a:cubicBezTo>
                  <a:pt x="1621368" y="1988042"/>
                  <a:pt x="1626611" y="1947267"/>
                  <a:pt x="1643605" y="1913280"/>
                </a:cubicBezTo>
                <a:cubicBezTo>
                  <a:pt x="1672938" y="1854615"/>
                  <a:pt x="1701612" y="1795388"/>
                  <a:pt x="1736202" y="1739660"/>
                </a:cubicBezTo>
                <a:cubicBezTo>
                  <a:pt x="1771208" y="1683261"/>
                  <a:pt x="1815529" y="1633110"/>
                  <a:pt x="1851949" y="1577614"/>
                </a:cubicBezTo>
                <a:cubicBezTo>
                  <a:pt x="1896604" y="1509569"/>
                  <a:pt x="1932597" y="1435947"/>
                  <a:pt x="1979271" y="1369270"/>
                </a:cubicBezTo>
                <a:cubicBezTo>
                  <a:pt x="2067773" y="1242839"/>
                  <a:pt x="2165331" y="1122988"/>
                  <a:pt x="2257063" y="998880"/>
                </a:cubicBezTo>
                <a:cubicBezTo>
                  <a:pt x="2296518" y="945499"/>
                  <a:pt x="2341573" y="895405"/>
                  <a:pt x="2372810" y="836835"/>
                </a:cubicBezTo>
                <a:cubicBezTo>
                  <a:pt x="2521170" y="558657"/>
                  <a:pt x="2410593" y="732473"/>
                  <a:pt x="2673752" y="431721"/>
                </a:cubicBezTo>
                <a:cubicBezTo>
                  <a:pt x="2686455" y="417203"/>
                  <a:pt x="2695921" y="400069"/>
                  <a:pt x="2708476" y="385422"/>
                </a:cubicBezTo>
                <a:cubicBezTo>
                  <a:pt x="2719129" y="372994"/>
                  <a:pt x="2732721" y="363273"/>
                  <a:pt x="2743200" y="350698"/>
                </a:cubicBezTo>
                <a:cubicBezTo>
                  <a:pt x="2816216" y="263079"/>
                  <a:pt x="2722142" y="360183"/>
                  <a:pt x="2789498" y="292824"/>
                </a:cubicBezTo>
                <a:cubicBezTo>
                  <a:pt x="2754774" y="377705"/>
                  <a:pt x="2718432" y="461943"/>
                  <a:pt x="2685326" y="547468"/>
                </a:cubicBezTo>
                <a:cubicBezTo>
                  <a:pt x="2672113" y="581602"/>
                  <a:pt x="2665020" y="617997"/>
                  <a:pt x="2650602" y="651640"/>
                </a:cubicBezTo>
                <a:cubicBezTo>
                  <a:pt x="2630211" y="699218"/>
                  <a:pt x="2606836" y="745593"/>
                  <a:pt x="2581154" y="790536"/>
                </a:cubicBezTo>
                <a:cubicBezTo>
                  <a:pt x="2560449" y="826770"/>
                  <a:pt x="2529648" y="857029"/>
                  <a:pt x="2511706" y="894708"/>
                </a:cubicBezTo>
                <a:cubicBezTo>
                  <a:pt x="2490724" y="938770"/>
                  <a:pt x="2484631" y="988747"/>
                  <a:pt x="2465407" y="1033604"/>
                </a:cubicBezTo>
                <a:cubicBezTo>
                  <a:pt x="2449759" y="1070115"/>
                  <a:pt x="2423502" y="1101404"/>
                  <a:pt x="2407534" y="1137776"/>
                </a:cubicBezTo>
                <a:cubicBezTo>
                  <a:pt x="2353964" y="1259797"/>
                  <a:pt x="2311426" y="1386496"/>
                  <a:pt x="2257063" y="1508166"/>
                </a:cubicBezTo>
                <a:cubicBezTo>
                  <a:pt x="2230306" y="1568050"/>
                  <a:pt x="2191952" y="1622233"/>
                  <a:pt x="2164466" y="1681786"/>
                </a:cubicBezTo>
                <a:cubicBezTo>
                  <a:pt x="2145542" y="1722789"/>
                  <a:pt x="2134939" y="1767178"/>
                  <a:pt x="2118167" y="1809108"/>
                </a:cubicBezTo>
                <a:cubicBezTo>
                  <a:pt x="2104054" y="1844389"/>
                  <a:pt x="2085641" y="1877865"/>
                  <a:pt x="2071868" y="1913280"/>
                </a:cubicBezTo>
                <a:cubicBezTo>
                  <a:pt x="2058602" y="1947394"/>
                  <a:pt x="2049455" y="1982982"/>
                  <a:pt x="2037144" y="2017452"/>
                </a:cubicBezTo>
                <a:cubicBezTo>
                  <a:pt x="2030156" y="2037019"/>
                  <a:pt x="2020565" y="2055615"/>
                  <a:pt x="2013995" y="2075326"/>
                </a:cubicBezTo>
                <a:cubicBezTo>
                  <a:pt x="2008965" y="2090417"/>
                  <a:pt x="2006790" y="2106328"/>
                  <a:pt x="2002420" y="2121624"/>
                </a:cubicBezTo>
                <a:cubicBezTo>
                  <a:pt x="1999068" y="2133356"/>
                  <a:pt x="1980383" y="2162626"/>
                  <a:pt x="1990845" y="2156349"/>
                </a:cubicBezTo>
                <a:cubicBezTo>
                  <a:pt x="2055104" y="2117793"/>
                  <a:pt x="2117827" y="1994756"/>
                  <a:pt x="2152891" y="1948004"/>
                </a:cubicBezTo>
                <a:cubicBezTo>
                  <a:pt x="2212182" y="1868949"/>
                  <a:pt x="2280184" y="1796589"/>
                  <a:pt x="2338086" y="1716511"/>
                </a:cubicBezTo>
                <a:cubicBezTo>
                  <a:pt x="2461621" y="1545665"/>
                  <a:pt x="2565197" y="1360281"/>
                  <a:pt x="2696901" y="1195650"/>
                </a:cubicBezTo>
                <a:cubicBezTo>
                  <a:pt x="2758633" y="1118485"/>
                  <a:pt x="2824545" y="1044487"/>
                  <a:pt x="2882096" y="964156"/>
                </a:cubicBezTo>
                <a:cubicBezTo>
                  <a:pt x="3009858" y="785822"/>
                  <a:pt x="3133202" y="604259"/>
                  <a:pt x="3252486" y="420146"/>
                </a:cubicBezTo>
                <a:cubicBezTo>
                  <a:pt x="3310775" y="330178"/>
                  <a:pt x="3366590" y="238237"/>
                  <a:pt x="3414531" y="142354"/>
                </a:cubicBezTo>
                <a:cubicBezTo>
                  <a:pt x="3426106" y="119204"/>
                  <a:pt x="3438743" y="96556"/>
                  <a:pt x="3449255" y="72905"/>
                </a:cubicBezTo>
                <a:cubicBezTo>
                  <a:pt x="3454210" y="61756"/>
                  <a:pt x="3454062" y="48333"/>
                  <a:pt x="3460830" y="38181"/>
                </a:cubicBezTo>
                <a:cubicBezTo>
                  <a:pt x="3469910" y="24561"/>
                  <a:pt x="3502874" y="-11184"/>
                  <a:pt x="3495554" y="3457"/>
                </a:cubicBezTo>
                <a:cubicBezTo>
                  <a:pt x="3480711" y="33143"/>
                  <a:pt x="3453799" y="55467"/>
                  <a:pt x="3437681" y="84480"/>
                </a:cubicBezTo>
                <a:cubicBezTo>
                  <a:pt x="3379619" y="188990"/>
                  <a:pt x="3267025" y="388104"/>
                  <a:pt x="3240911" y="466445"/>
                </a:cubicBezTo>
                <a:cubicBezTo>
                  <a:pt x="3141842" y="763650"/>
                  <a:pt x="3255111" y="451110"/>
                  <a:pt x="3125164" y="732662"/>
                </a:cubicBezTo>
                <a:cubicBezTo>
                  <a:pt x="3099043" y="789257"/>
                  <a:pt x="3083592" y="850532"/>
                  <a:pt x="3055716" y="906283"/>
                </a:cubicBezTo>
                <a:cubicBezTo>
                  <a:pt x="3006277" y="1005162"/>
                  <a:pt x="2945536" y="1098021"/>
                  <a:pt x="2893671" y="1195650"/>
                </a:cubicBezTo>
                <a:cubicBezTo>
                  <a:pt x="2879886" y="1221599"/>
                  <a:pt x="2872878" y="1250802"/>
                  <a:pt x="2858947" y="1276673"/>
                </a:cubicBezTo>
                <a:cubicBezTo>
                  <a:pt x="2845757" y="1301170"/>
                  <a:pt x="2825090" y="1321236"/>
                  <a:pt x="2812648" y="1346121"/>
                </a:cubicBezTo>
                <a:cubicBezTo>
                  <a:pt x="2684865" y="1601685"/>
                  <a:pt x="2757502" y="1452775"/>
                  <a:pt x="2720050" y="1577614"/>
                </a:cubicBezTo>
                <a:cubicBezTo>
                  <a:pt x="2701466" y="1639562"/>
                  <a:pt x="2681653" y="1701135"/>
                  <a:pt x="2662177" y="1762809"/>
                </a:cubicBezTo>
                <a:cubicBezTo>
                  <a:pt x="2658503" y="1774443"/>
                  <a:pt x="2641229" y="1805344"/>
                  <a:pt x="2650602" y="1797533"/>
                </a:cubicBezTo>
                <a:cubicBezTo>
                  <a:pt x="2673751" y="1778242"/>
                  <a:pt x="2696165" y="1758033"/>
                  <a:pt x="2720050" y="1739660"/>
                </a:cubicBezTo>
                <a:cubicBezTo>
                  <a:pt x="2746357" y="1719424"/>
                  <a:pt x="2777604" y="1705255"/>
                  <a:pt x="2801073" y="1681786"/>
                </a:cubicBezTo>
                <a:cubicBezTo>
                  <a:pt x="2940023" y="1542836"/>
                  <a:pt x="3070290" y="1395460"/>
                  <a:pt x="3206187" y="1253523"/>
                </a:cubicBezTo>
                <a:cubicBezTo>
                  <a:pt x="3243922" y="1214111"/>
                  <a:pt x="3291196" y="1182858"/>
                  <a:pt x="3321934" y="1137776"/>
                </a:cubicBezTo>
                <a:lnTo>
                  <a:pt x="3495554" y="883133"/>
                </a:lnTo>
                <a:cubicBezTo>
                  <a:pt x="3501059" y="875006"/>
                  <a:pt x="3606240" y="714574"/>
                  <a:pt x="3622876" y="697938"/>
                </a:cubicBezTo>
                <a:lnTo>
                  <a:pt x="3715473" y="605341"/>
                </a:lnTo>
                <a:lnTo>
                  <a:pt x="3784921" y="535893"/>
                </a:lnTo>
                <a:cubicBezTo>
                  <a:pt x="3796496" y="524318"/>
                  <a:pt x="3806025" y="510249"/>
                  <a:pt x="3819645" y="501169"/>
                </a:cubicBezTo>
                <a:lnTo>
                  <a:pt x="3854369" y="478019"/>
                </a:lnTo>
                <a:cubicBezTo>
                  <a:pt x="3838936" y="501169"/>
                  <a:pt x="3824026" y="524675"/>
                  <a:pt x="3808071" y="547468"/>
                </a:cubicBezTo>
                <a:cubicBezTo>
                  <a:pt x="3797008" y="563272"/>
                  <a:pt x="3781330" y="576204"/>
                  <a:pt x="3773347" y="593766"/>
                </a:cubicBezTo>
                <a:cubicBezTo>
                  <a:pt x="3723240" y="704002"/>
                  <a:pt x="3688603" y="821126"/>
                  <a:pt x="3634450" y="929432"/>
                </a:cubicBezTo>
                <a:cubicBezTo>
                  <a:pt x="3622875" y="952581"/>
                  <a:pt x="3612120" y="976159"/>
                  <a:pt x="3599726" y="998880"/>
                </a:cubicBezTo>
                <a:cubicBezTo>
                  <a:pt x="3565810" y="1061059"/>
                  <a:pt x="3523943" y="1119186"/>
                  <a:pt x="3495554" y="1184075"/>
                </a:cubicBezTo>
                <a:cubicBezTo>
                  <a:pt x="3468546" y="1245807"/>
                  <a:pt x="3454959" y="1315365"/>
                  <a:pt x="3414531" y="1369270"/>
                </a:cubicBezTo>
                <a:cubicBezTo>
                  <a:pt x="3329811" y="1482231"/>
                  <a:pt x="3427392" y="1343763"/>
                  <a:pt x="3356658" y="1473442"/>
                </a:cubicBezTo>
                <a:cubicBezTo>
                  <a:pt x="3343335" y="1497867"/>
                  <a:pt x="3323682" y="1518465"/>
                  <a:pt x="3310359" y="1542890"/>
                </a:cubicBezTo>
                <a:cubicBezTo>
                  <a:pt x="3247718" y="1657733"/>
                  <a:pt x="3317963" y="1548298"/>
                  <a:pt x="3275635" y="1647062"/>
                </a:cubicBezTo>
                <a:cubicBezTo>
                  <a:pt x="3275052" y="1648422"/>
                  <a:pt x="3231157" y="1706756"/>
                  <a:pt x="3240911" y="1716511"/>
                </a:cubicBezTo>
                <a:cubicBezTo>
                  <a:pt x="3249538" y="1725138"/>
                  <a:pt x="3264060" y="1708794"/>
                  <a:pt x="3275635" y="1704936"/>
                </a:cubicBezTo>
                <a:cubicBezTo>
                  <a:pt x="3291068" y="1693361"/>
                  <a:pt x="3305883" y="1680913"/>
                  <a:pt x="3321934" y="1670212"/>
                </a:cubicBezTo>
                <a:cubicBezTo>
                  <a:pt x="3340653" y="1657733"/>
                  <a:pt x="3362049" y="1649300"/>
                  <a:pt x="3379807" y="1635488"/>
                </a:cubicBezTo>
                <a:cubicBezTo>
                  <a:pt x="3431670" y="1595150"/>
                  <a:pt x="3481171" y="1551817"/>
                  <a:pt x="3530278" y="1508166"/>
                </a:cubicBezTo>
                <a:cubicBezTo>
                  <a:pt x="3550669" y="1490041"/>
                  <a:pt x="3567761" y="1468418"/>
                  <a:pt x="3588152" y="1450293"/>
                </a:cubicBezTo>
                <a:cubicBezTo>
                  <a:pt x="3602570" y="1437477"/>
                  <a:pt x="3620111" y="1428474"/>
                  <a:pt x="3634450" y="1415569"/>
                </a:cubicBezTo>
                <a:cubicBezTo>
                  <a:pt x="3726303" y="1332901"/>
                  <a:pt x="3667705" y="1358186"/>
                  <a:pt x="3738622" y="1334546"/>
                </a:cubicBezTo>
                <a:cubicBezTo>
                  <a:pt x="3754055" y="1322971"/>
                  <a:pt x="3776294" y="1282568"/>
                  <a:pt x="3784921" y="1299822"/>
                </a:cubicBezTo>
                <a:cubicBezTo>
                  <a:pt x="3827555" y="1385088"/>
                  <a:pt x="3753369" y="1415227"/>
                  <a:pt x="3715473" y="1461868"/>
                </a:cubicBezTo>
                <a:cubicBezTo>
                  <a:pt x="3547582" y="1668503"/>
                  <a:pt x="3678204" y="1542294"/>
                  <a:pt x="3495554" y="1855407"/>
                </a:cubicBezTo>
                <a:cubicBezTo>
                  <a:pt x="3407522" y="2006319"/>
                  <a:pt x="3459129" y="1964571"/>
                  <a:pt x="3379807" y="2017452"/>
                </a:cubicBezTo>
                <a:cubicBezTo>
                  <a:pt x="3301486" y="2142768"/>
                  <a:pt x="3343773" y="2080931"/>
                  <a:pt x="3252486" y="2202647"/>
                </a:cubicBezTo>
                <a:cubicBezTo>
                  <a:pt x="3172477" y="2442666"/>
                  <a:pt x="3279049" y="2103915"/>
                  <a:pt x="3703898" y="1820683"/>
                </a:cubicBezTo>
                <a:cubicBezTo>
                  <a:pt x="3750197" y="1789817"/>
                  <a:pt x="3799729" y="1763321"/>
                  <a:pt x="3842795" y="1728085"/>
                </a:cubicBezTo>
                <a:cubicBezTo>
                  <a:pt x="3885025" y="1693533"/>
                  <a:pt x="3914487" y="1644531"/>
                  <a:pt x="3958541" y="1612338"/>
                </a:cubicBezTo>
                <a:cubicBezTo>
                  <a:pt x="4015727" y="1570548"/>
                  <a:pt x="4087074" y="1550662"/>
                  <a:pt x="4143736" y="1508166"/>
                </a:cubicBezTo>
                <a:cubicBezTo>
                  <a:pt x="4159169" y="1496591"/>
                  <a:pt x="4172406" y="1481277"/>
                  <a:pt x="4190035" y="1473442"/>
                </a:cubicBezTo>
                <a:cubicBezTo>
                  <a:pt x="4208013" y="1465452"/>
                  <a:pt x="4228618" y="1465726"/>
                  <a:pt x="4247909" y="1461868"/>
                </a:cubicBezTo>
                <a:cubicBezTo>
                  <a:pt x="4115304" y="1514909"/>
                  <a:pt x="4202747" y="1467750"/>
                  <a:pt x="4051139" y="1681786"/>
                </a:cubicBezTo>
                <a:cubicBezTo>
                  <a:pt x="4023987" y="1720118"/>
                  <a:pt x="3988806" y="1770196"/>
                  <a:pt x="3958541" y="1809108"/>
                </a:cubicBezTo>
                <a:cubicBezTo>
                  <a:pt x="3943374" y="1828608"/>
                  <a:pt x="3929712" y="1849512"/>
                  <a:pt x="3912243" y="1866981"/>
                </a:cubicBezTo>
                <a:cubicBezTo>
                  <a:pt x="3876477" y="1902747"/>
                  <a:pt x="3872492" y="1903458"/>
                  <a:pt x="3842795" y="1948004"/>
                </a:cubicBezTo>
                <a:cubicBezTo>
                  <a:pt x="3830316" y="1966723"/>
                  <a:pt x="3820149" y="1986898"/>
                  <a:pt x="3808071" y="2005878"/>
                </a:cubicBezTo>
                <a:cubicBezTo>
                  <a:pt x="3793134" y="2029350"/>
                  <a:pt x="3775284" y="2051005"/>
                  <a:pt x="3761772" y="2075326"/>
                </a:cubicBezTo>
                <a:cubicBezTo>
                  <a:pt x="3729343" y="2133698"/>
                  <a:pt x="3775726" y="2087982"/>
                  <a:pt x="3727048" y="2144774"/>
                </a:cubicBezTo>
                <a:cubicBezTo>
                  <a:pt x="3705688" y="2169694"/>
                  <a:pt x="3676744" y="2198863"/>
                  <a:pt x="3646025" y="2214222"/>
                </a:cubicBezTo>
                <a:cubicBezTo>
                  <a:pt x="3585924" y="2244273"/>
                  <a:pt x="3633366" y="2203732"/>
                  <a:pt x="3588152" y="2248946"/>
                </a:cubicBezTo>
              </a:path>
            </a:pathLst>
          </a:custGeom>
          <a:ln w="158750" cap="rnd">
            <a:solidFill>
              <a:srgbClr val="A5D0ED"/>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chemeClr val="tx1"/>
              </a:solidFill>
            </a:endParaRPr>
          </a:p>
        </p:txBody>
      </p:sp>
      <p:sp>
        <p:nvSpPr>
          <p:cNvPr id="46" name="TextBox 45"/>
          <p:cNvSpPr txBox="1"/>
          <p:nvPr/>
        </p:nvSpPr>
        <p:spPr>
          <a:xfrm>
            <a:off x="7399821" y="2667688"/>
            <a:ext cx="1166986" cy="455509"/>
          </a:xfrm>
          <a:prstGeom prst="rect">
            <a:avLst/>
          </a:prstGeom>
          <a:noFill/>
        </p:spPr>
        <p:txBody>
          <a:bodyPr wrap="none" lIns="0" tIns="0" rIns="0" bIns="0" rtlCol="0">
            <a:spAutoFit/>
          </a:bodyPr>
          <a:lstStyle/>
          <a:p>
            <a:pPr>
              <a:lnSpc>
                <a:spcPct val="90000"/>
              </a:lnSpc>
              <a:spcBef>
                <a:spcPct val="20000"/>
              </a:spcBef>
              <a:buSzPct val="80000"/>
            </a:pPr>
            <a:r>
              <a:rPr lang="en-US" sz="32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unused</a:t>
            </a:r>
          </a:p>
        </p:txBody>
      </p:sp>
      <p:sp>
        <p:nvSpPr>
          <p:cNvPr id="47" name="TextBox 46"/>
          <p:cNvSpPr txBox="1"/>
          <p:nvPr/>
        </p:nvSpPr>
        <p:spPr>
          <a:xfrm>
            <a:off x="8134199" y="5214242"/>
            <a:ext cx="825547" cy="455509"/>
          </a:xfrm>
          <a:prstGeom prst="rect">
            <a:avLst/>
          </a:prstGeom>
          <a:noFill/>
        </p:spPr>
        <p:txBody>
          <a:bodyPr wrap="none" lIns="0" tIns="0" rIns="0" bIns="0" rtlCol="0">
            <a:spAutoFit/>
          </a:bodyPr>
          <a:lstStyle/>
          <a:p>
            <a:pPr>
              <a:lnSpc>
                <a:spcPct val="90000"/>
              </a:lnSpc>
              <a:spcBef>
                <a:spcPct val="20000"/>
              </a:spcBef>
              <a:buSzPct val="80000"/>
            </a:pPr>
            <a:r>
              <a:rPr lang="en-US" sz="32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scale</a:t>
            </a:r>
          </a:p>
        </p:txBody>
      </p:sp>
    </p:spTree>
    <p:extLst>
      <p:ext uri="{BB962C8B-B14F-4D97-AF65-F5344CB8AC3E}">
        <p14:creationId xmlns:p14="http://schemas.microsoft.com/office/powerpoint/2010/main" val="1692782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 0 L -0.25 0 E" pathEditMode="relative" ptsTypes="">
                                      <p:cBhvr>
                                        <p:cTn id="6" dur="2000" fill="hold"/>
                                        <p:tgtEl>
                                          <p:spTgt spid="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250"/>
                                        <p:tgtEl>
                                          <p:spTgt spid="3"/>
                                        </p:tgtEl>
                                      </p:cBhvr>
                                    </p:animEffect>
                                  </p:childTnLst>
                                </p:cTn>
                              </p:par>
                            </p:childTnLst>
                          </p:cTn>
                        </p:par>
                        <p:par>
                          <p:cTn id="12" fill="hold">
                            <p:stCondLst>
                              <p:cond delay="250"/>
                            </p:stCondLst>
                            <p:childTnLst>
                              <p:par>
                                <p:cTn id="13" presetID="22" presetClass="entr" presetSubtype="8"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250"/>
                                        <p:tgtEl>
                                          <p:spTgt spid="2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25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up)">
                                      <p:cBhvr>
                                        <p:cTn id="33" dur="250"/>
                                        <p:tgtEl>
                                          <p:spTgt spid="41"/>
                                        </p:tgtEl>
                                      </p:cBhvr>
                                    </p:animEffect>
                                  </p:childTnLst>
                                </p:cTn>
                              </p:par>
                            </p:childTnLst>
                          </p:cTn>
                        </p:par>
                        <p:par>
                          <p:cTn id="34" fill="hold">
                            <p:stCondLst>
                              <p:cond delay="750"/>
                            </p:stCondLst>
                            <p:childTnLst>
                              <p:par>
                                <p:cTn id="35" presetID="22" presetClass="entr" presetSubtype="8"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250"/>
                                        <p:tgtEl>
                                          <p:spTgt spid="33"/>
                                        </p:tgtEl>
                                      </p:cBhvr>
                                    </p:animEffect>
                                  </p:childTnLst>
                                </p:cTn>
                              </p:par>
                            </p:childTnLst>
                          </p:cTn>
                        </p:par>
                        <p:par>
                          <p:cTn id="38" fill="hold">
                            <p:stCondLst>
                              <p:cond delay="1000"/>
                            </p:stCondLst>
                            <p:childTnLst>
                              <p:par>
                                <p:cTn id="39" presetID="22" presetClass="entr" presetSubtype="8" fill="hold" grpId="0" nodeType="afterEffect">
                                  <p:stCondLst>
                                    <p:cond delay="100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25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left)">
                                      <p:cBhvr>
                                        <p:cTn id="5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25" grpId="0" animBg="1"/>
      <p:bldP spid="26" grpId="0" animBg="1"/>
      <p:bldP spid="33" grpId="0"/>
      <p:bldP spid="41" grpId="0" animBg="1"/>
      <p:bldP spid="42" grpId="0" animBg="1"/>
      <p:bldP spid="44" grpId="0" animBg="1"/>
      <p:bldP spid="45" grpId="0" animBg="1"/>
      <p:bldP spid="46" grpId="0"/>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cstate="print">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33849" y="2104550"/>
            <a:ext cx="1882128" cy="1882128"/>
          </a:xfrm>
          <a:prstGeom prst="rect">
            <a:avLst/>
          </a:prstGeom>
        </p:spPr>
      </p:pic>
      <p:sp>
        <p:nvSpPr>
          <p:cNvPr id="5" name="CS Text"/>
          <p:cNvSpPr txBox="1">
            <a:spLocks/>
          </p:cNvSpPr>
          <p:nvPr/>
        </p:nvSpPr>
        <p:spPr>
          <a:xfrm>
            <a:off x="2979994" y="4089517"/>
            <a:ext cx="2589837"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a:solidFill>
                  <a:schemeClr val="tx1">
                    <a:alpha val="99000"/>
                  </a:schemeClr>
                </a:solidFill>
              </a:rPr>
              <a:t>Cloud services</a:t>
            </a:r>
          </a:p>
        </p:txBody>
      </p:sp>
      <p:sp>
        <p:nvSpPr>
          <p:cNvPr id="7" name="Web Sites Text"/>
          <p:cNvSpPr txBox="1">
            <a:spLocks/>
          </p:cNvSpPr>
          <p:nvPr/>
        </p:nvSpPr>
        <p:spPr>
          <a:xfrm>
            <a:off x="373461" y="4080223"/>
            <a:ext cx="2674711"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a:solidFill>
                  <a:schemeClr val="tx1">
                    <a:alpha val="99000"/>
                  </a:schemeClr>
                </a:solidFill>
              </a:rPr>
              <a:t>Web sites </a:t>
            </a:r>
          </a:p>
        </p:txBody>
      </p:sp>
      <p:pic>
        <p:nvPicPr>
          <p:cNvPr id="8" name="Web Sites"/>
          <p:cNvPicPr>
            <a:picLocks noChangeAspect="1"/>
          </p:cNvPicPr>
          <p:nvPr/>
        </p:nvPicPr>
        <p:blipFill>
          <a:blip r:embed="rId5" cstate="print">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7295" y="2198095"/>
            <a:ext cx="1707045" cy="1707045"/>
          </a:xfrm>
          <a:prstGeom prst="rect">
            <a:avLst/>
          </a:prstGeom>
        </p:spPr>
      </p:pic>
      <p:grpSp>
        <p:nvGrpSpPr>
          <p:cNvPr id="4" name="Group 3"/>
          <p:cNvGrpSpPr/>
          <p:nvPr/>
        </p:nvGrpSpPr>
        <p:grpSpPr>
          <a:xfrm>
            <a:off x="9782976" y="2308316"/>
            <a:ext cx="1361350" cy="1474596"/>
            <a:chOff x="3323246" y="583595"/>
            <a:chExt cx="1647233" cy="1784262"/>
          </a:xfrm>
        </p:grpSpPr>
        <p:pic>
          <p:nvPicPr>
            <p:cNvPr id="3" name="Picture 2"/>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54000" contrast="-86000"/>
                      </a14:imgEffect>
                    </a14:imgLayer>
                  </a14:imgProps>
                </a:ext>
                <a:ext uri="{28A0092B-C50C-407E-A947-70E740481C1C}">
                  <a14:useLocalDpi xmlns:a14="http://schemas.microsoft.com/office/drawing/2010/main" val="0"/>
                </a:ext>
              </a:extLst>
            </a:blip>
            <a:srcRect/>
            <a:stretch/>
          </p:blipFill>
          <p:spPr>
            <a:xfrm>
              <a:off x="3323246" y="583595"/>
              <a:ext cx="1647233" cy="1784262"/>
            </a:xfrm>
            <a:prstGeom prst="rect">
              <a:avLst/>
            </a:prstGeom>
          </p:spPr>
        </p:pic>
        <p:pic>
          <p:nvPicPr>
            <p:cNvPr id="16" name="Virtual machines"/>
            <p:cNvPicPr>
              <a:picLocks noChangeAspect="1"/>
            </p:cNvPicPr>
            <p:nvPr/>
          </p:nvPicPr>
          <p:blipFill rotWithShape="1">
            <a:blip r:embed="rId9" cstate="print">
              <a:duotone>
                <a:prstClr val="black"/>
                <a:schemeClr val="tx1">
                  <a:lumMod val="50000"/>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3608639" y="1256688"/>
              <a:ext cx="1076446" cy="1111169"/>
            </a:xfrm>
            <a:prstGeom prst="rect">
              <a:avLst/>
            </a:prstGeom>
          </p:spPr>
        </p:pic>
      </p:grpSp>
      <p:sp>
        <p:nvSpPr>
          <p:cNvPr id="17" name="CS Text"/>
          <p:cNvSpPr txBox="1">
            <a:spLocks/>
          </p:cNvSpPr>
          <p:nvPr/>
        </p:nvSpPr>
        <p:spPr>
          <a:xfrm>
            <a:off x="8983919" y="4089517"/>
            <a:ext cx="2959465"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a:solidFill>
                  <a:schemeClr val="tx1">
                    <a:alpha val="99000"/>
                  </a:schemeClr>
                </a:solidFill>
              </a:rPr>
              <a:t>Mobile services</a:t>
            </a:r>
          </a:p>
        </p:txBody>
      </p:sp>
      <p:sp>
        <p:nvSpPr>
          <p:cNvPr id="18" name="Virtual machines text"/>
          <p:cNvSpPr txBox="1">
            <a:spLocks/>
          </p:cNvSpPr>
          <p:nvPr/>
        </p:nvSpPr>
        <p:spPr>
          <a:xfrm>
            <a:off x="5895877" y="4089517"/>
            <a:ext cx="2761996"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a:solidFill>
                  <a:schemeClr val="tx1">
                    <a:alpha val="99000"/>
                  </a:schemeClr>
                </a:solidFill>
              </a:rPr>
              <a:t>Virtual machines</a:t>
            </a:r>
          </a:p>
        </p:txBody>
      </p:sp>
      <p:pic>
        <p:nvPicPr>
          <p:cNvPr id="19" name="Virtual machines"/>
          <p:cNvPicPr>
            <a:picLocks noChangeAspect="1"/>
          </p:cNvPicPr>
          <p:nvPr/>
        </p:nvPicPr>
        <p:blipFill>
          <a:blip r:embed="rId11" cstate="print">
            <a:duotone>
              <a:prstClr val="black"/>
              <a:schemeClr val="tx1">
                <a:lumMod val="50000"/>
                <a:tint val="45000"/>
                <a:satMod val="400000"/>
              </a:schemeClr>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23352" y="2279633"/>
            <a:ext cx="1707045" cy="1707045"/>
          </a:xfrm>
          <a:prstGeom prst="rect">
            <a:avLst/>
          </a:prstGeom>
        </p:spPr>
      </p:pic>
    </p:spTree>
    <p:extLst>
      <p:ext uri="{BB962C8B-B14F-4D97-AF65-F5344CB8AC3E}">
        <p14:creationId xmlns:p14="http://schemas.microsoft.com/office/powerpoint/2010/main" val="2100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50"/>
                                        <p:tgtEl>
                                          <p:spTgt spid="1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tx1"/>
                </a:solidFill>
              </a:rPr>
              <a:t>Application Scenarios</a:t>
            </a:r>
          </a:p>
        </p:txBody>
      </p:sp>
      <p:grpSp>
        <p:nvGrpSpPr>
          <p:cNvPr id="3" name="Group 2"/>
          <p:cNvGrpSpPr/>
          <p:nvPr/>
        </p:nvGrpSpPr>
        <p:grpSpPr>
          <a:xfrm>
            <a:off x="519112" y="1318064"/>
            <a:ext cx="3647960" cy="5115795"/>
            <a:chOff x="275350" y="1270563"/>
            <a:chExt cx="3647960" cy="5115795"/>
          </a:xfrm>
        </p:grpSpPr>
        <p:sp>
          <p:nvSpPr>
            <p:cNvPr id="15" name="Rounded Rectangle 14"/>
            <p:cNvSpPr/>
            <p:nvPr/>
          </p:nvSpPr>
          <p:spPr bwMode="auto">
            <a:xfrm>
              <a:off x="275350" y="5020119"/>
              <a:ext cx="3647960" cy="1366239"/>
            </a:xfrm>
            <a:prstGeom prst="roundRect">
              <a:avLst>
                <a:gd name="adj" fmla="val 0"/>
              </a:avLst>
            </a:prstGeom>
            <a:solidFill>
              <a:schemeClr val="accent2"/>
            </a:solidFill>
            <a:ln w="9525" cap="flat" cmpd="sng" algn="ctr">
              <a:noFill/>
              <a:prstDash val="solid"/>
            </a:ln>
            <a:effectLst/>
          </p:spPr>
          <p:txBody>
            <a:bodyPr lIns="76169" tIns="38085" rIns="76169" bIns="38085" rtlCol="0" anchor="t" anchorCtr="0"/>
            <a:lstStyle/>
            <a:p>
              <a:pPr marL="3175" defTabSz="914153">
                <a:lnSpc>
                  <a:spcPct val="90000"/>
                </a:lnSpc>
                <a:spcAft>
                  <a:spcPts val="900"/>
                </a:spcAft>
                <a:buSzPct val="80000"/>
              </a:pPr>
              <a:r>
                <a:rPr lang="en-US" sz="2000" spc="-83">
                  <a:gradFill>
                    <a:gsLst>
                      <a:gs pos="0">
                        <a:schemeClr val="bg1"/>
                      </a:gs>
                      <a:gs pos="100000">
                        <a:schemeClr val="bg1"/>
                      </a:gs>
                    </a:gsLst>
                    <a:lin ang="16200000" scaled="0"/>
                  </a:gradFill>
                  <a:latin typeface="Segoe UI Light" pitchFamily="34" charset="0"/>
                </a:rPr>
                <a:t>Popular open source apps</a:t>
              </a:r>
            </a:p>
            <a:p>
              <a:pPr marL="3175" defTabSz="914153">
                <a:lnSpc>
                  <a:spcPct val="90000"/>
                </a:lnSpc>
                <a:spcAft>
                  <a:spcPts val="900"/>
                </a:spcAft>
                <a:buSzPct val="80000"/>
              </a:pPr>
              <a:r>
                <a:rPr lang="en-US" sz="1400" spc="-43">
                  <a:gradFill>
                    <a:gsLst>
                      <a:gs pos="0">
                        <a:schemeClr val="bg1"/>
                      </a:gs>
                      <a:gs pos="100000">
                        <a:schemeClr val="bg1"/>
                      </a:gs>
                    </a:gsLst>
                    <a:lin ang="16200000" scaled="0"/>
                  </a:gradFill>
                </a:rPr>
                <a:t>Launch a professional looking site with a few clicks using apps like </a:t>
              </a:r>
              <a:r>
                <a:rPr lang="en-US" sz="1400" spc="-43" err="1">
                  <a:gradFill>
                    <a:gsLst>
                      <a:gs pos="0">
                        <a:schemeClr val="bg1"/>
                      </a:gs>
                      <a:gs pos="100000">
                        <a:schemeClr val="bg1"/>
                      </a:gs>
                    </a:gsLst>
                    <a:lin ang="16200000" scaled="0"/>
                  </a:gradFill>
                </a:rPr>
                <a:t>WordPress</a:t>
              </a:r>
              <a:r>
                <a:rPr lang="en-US" sz="1400" spc="-43">
                  <a:gradFill>
                    <a:gsLst>
                      <a:gs pos="0">
                        <a:schemeClr val="bg1"/>
                      </a:gs>
                      <a:gs pos="100000">
                        <a:schemeClr val="bg1"/>
                      </a:gs>
                    </a:gsLst>
                    <a:lin ang="16200000" scaled="0"/>
                  </a:gradFill>
                </a:rPr>
                <a:t>, </a:t>
              </a:r>
              <a:r>
                <a:rPr lang="en-US" sz="1400" spc="-43" err="1">
                  <a:gradFill>
                    <a:gsLst>
                      <a:gs pos="0">
                        <a:schemeClr val="bg1"/>
                      </a:gs>
                      <a:gs pos="100000">
                        <a:schemeClr val="bg1"/>
                      </a:gs>
                    </a:gsLst>
                    <a:lin ang="16200000" scaled="0"/>
                  </a:gradFill>
                </a:rPr>
                <a:t>Joomla</a:t>
              </a:r>
              <a:r>
                <a:rPr lang="en-US" sz="1400" spc="-43">
                  <a:gradFill>
                    <a:gsLst>
                      <a:gs pos="0">
                        <a:schemeClr val="bg1"/>
                      </a:gs>
                      <a:gs pos="100000">
                        <a:schemeClr val="bg1"/>
                      </a:gs>
                    </a:gsLst>
                    <a:lin ang="16200000" scaled="0"/>
                  </a:gradFill>
                </a:rPr>
                <a:t>!, Drupal, </a:t>
              </a:r>
              <a:r>
                <a:rPr lang="en-US" sz="1400" spc="-43" err="1">
                  <a:gradFill>
                    <a:gsLst>
                      <a:gs pos="0">
                        <a:schemeClr val="bg1"/>
                      </a:gs>
                      <a:gs pos="100000">
                        <a:schemeClr val="bg1"/>
                      </a:gs>
                    </a:gsLst>
                    <a:lin ang="16200000" scaled="0"/>
                  </a:gradFill>
                </a:rPr>
                <a:t>DotNetNuke</a:t>
              </a:r>
              <a:r>
                <a:rPr lang="en-US" sz="1400" spc="-43">
                  <a:gradFill>
                    <a:gsLst>
                      <a:gs pos="0">
                        <a:schemeClr val="bg1"/>
                      </a:gs>
                      <a:gs pos="100000">
                        <a:schemeClr val="bg1"/>
                      </a:gs>
                    </a:gsLst>
                    <a:lin ang="16200000" scaled="0"/>
                  </a:gradFill>
                </a:rPr>
                <a:t> and </a:t>
              </a:r>
              <a:r>
                <a:rPr lang="en-US" sz="1400" spc="-43" err="1">
                  <a:gradFill>
                    <a:gsLst>
                      <a:gs pos="0">
                        <a:schemeClr val="bg1"/>
                      </a:gs>
                      <a:gs pos="100000">
                        <a:schemeClr val="bg1"/>
                      </a:gs>
                    </a:gsLst>
                    <a:lin ang="16200000" scaled="0"/>
                  </a:gradFill>
                </a:rPr>
                <a:t>Umbraco</a:t>
              </a:r>
              <a:endParaRPr lang="en-US" sz="1400" spc="-43">
                <a:gradFill>
                  <a:gsLst>
                    <a:gs pos="0">
                      <a:schemeClr val="bg1"/>
                    </a:gs>
                    <a:gs pos="100000">
                      <a:schemeClr val="bg1"/>
                    </a:gs>
                  </a:gsLst>
                  <a:lin ang="16200000" scaled="0"/>
                </a:gradFill>
              </a:endParaRPr>
            </a:p>
          </p:txBody>
        </p:sp>
        <p:sp>
          <p:nvSpPr>
            <p:cNvPr id="14" name="Rounded Rectangle 13"/>
            <p:cNvSpPr/>
            <p:nvPr/>
          </p:nvSpPr>
          <p:spPr bwMode="auto">
            <a:xfrm>
              <a:off x="275350" y="3584339"/>
              <a:ext cx="3647960" cy="1366239"/>
            </a:xfrm>
            <a:prstGeom prst="roundRect">
              <a:avLst>
                <a:gd name="adj" fmla="val 0"/>
              </a:avLst>
            </a:prstGeom>
            <a:solidFill>
              <a:schemeClr val="accent2"/>
            </a:solidFill>
            <a:ln w="9525" cap="flat" cmpd="sng" algn="ctr">
              <a:noFill/>
              <a:prstDash val="solid"/>
            </a:ln>
            <a:effectLst/>
          </p:spPr>
          <p:txBody>
            <a:bodyPr lIns="76169" tIns="38085" rIns="76169" bIns="38085" rtlCol="0" anchor="t" anchorCtr="0"/>
            <a:lstStyle/>
            <a:p>
              <a:pPr marL="3175" defTabSz="914153">
                <a:lnSpc>
                  <a:spcPct val="90000"/>
                </a:lnSpc>
                <a:spcAft>
                  <a:spcPts val="900"/>
                </a:spcAft>
                <a:buSzPct val="80000"/>
              </a:pPr>
              <a:r>
                <a:rPr lang="en-US" sz="2000" spc="-83">
                  <a:gradFill>
                    <a:gsLst>
                      <a:gs pos="0">
                        <a:schemeClr val="bg1"/>
                      </a:gs>
                      <a:gs pos="100000">
                        <a:schemeClr val="bg1"/>
                      </a:gs>
                    </a:gsLst>
                    <a:lin ang="16200000" scaled="0"/>
                  </a:gradFill>
                  <a:latin typeface="Segoe UI Light" pitchFamily="34" charset="0"/>
                </a:rPr>
                <a:t>Continuous development</a:t>
              </a:r>
            </a:p>
            <a:p>
              <a:pPr marL="3175" defTabSz="914153">
                <a:lnSpc>
                  <a:spcPct val="90000"/>
                </a:lnSpc>
                <a:spcAft>
                  <a:spcPts val="900"/>
                </a:spcAft>
                <a:buSzPct val="80000"/>
              </a:pPr>
              <a:r>
                <a:rPr lang="en-US" sz="1400" spc="-43">
                  <a:gradFill>
                    <a:gsLst>
                      <a:gs pos="0">
                        <a:schemeClr val="bg1"/>
                      </a:gs>
                      <a:gs pos="100000">
                        <a:schemeClr val="bg1"/>
                      </a:gs>
                    </a:gsLst>
                    <a:lin ang="16200000" scaled="0"/>
                  </a:gradFill>
                </a:rPr>
                <a:t>Deploy directly from your source code repository, using </a:t>
              </a:r>
              <a:r>
                <a:rPr lang="en-US" sz="1400" spc="-43" err="1">
                  <a:gradFill>
                    <a:gsLst>
                      <a:gs pos="0">
                        <a:schemeClr val="bg1"/>
                      </a:gs>
                      <a:gs pos="100000">
                        <a:schemeClr val="bg1"/>
                      </a:gs>
                    </a:gsLst>
                    <a:lin ang="16200000" scaled="0"/>
                  </a:gradFill>
                </a:rPr>
                <a:t>Git</a:t>
              </a:r>
              <a:r>
                <a:rPr lang="en-US" sz="1400" spc="-43">
                  <a:gradFill>
                    <a:gsLst>
                      <a:gs pos="0">
                        <a:schemeClr val="bg1"/>
                      </a:gs>
                      <a:gs pos="100000">
                        <a:schemeClr val="bg1"/>
                      </a:gs>
                    </a:gsLst>
                    <a:lin ang="16200000" scaled="0"/>
                  </a:gradFill>
                </a:rPr>
                <a:t> or Team Foundation Service.</a:t>
              </a:r>
            </a:p>
          </p:txBody>
        </p:sp>
        <p:sp>
          <p:nvSpPr>
            <p:cNvPr id="11" name="Rounded Rectangle 10"/>
            <p:cNvSpPr/>
            <p:nvPr/>
          </p:nvSpPr>
          <p:spPr bwMode="auto">
            <a:xfrm>
              <a:off x="275350" y="2148559"/>
              <a:ext cx="3647960" cy="1366239"/>
            </a:xfrm>
            <a:prstGeom prst="roundRect">
              <a:avLst>
                <a:gd name="adj" fmla="val 0"/>
              </a:avLst>
            </a:prstGeom>
            <a:solidFill>
              <a:schemeClr val="accent2"/>
            </a:solidFill>
            <a:ln w="9525" cap="flat" cmpd="sng" algn="ctr">
              <a:noFill/>
              <a:prstDash val="solid"/>
            </a:ln>
            <a:effectLst/>
          </p:spPr>
          <p:txBody>
            <a:bodyPr lIns="76169" tIns="38085" rIns="76169" bIns="38085" rtlCol="0" anchor="t" anchorCtr="0"/>
            <a:lstStyle/>
            <a:p>
              <a:pPr marL="3175" defTabSz="914153">
                <a:lnSpc>
                  <a:spcPct val="90000"/>
                </a:lnSpc>
                <a:spcAft>
                  <a:spcPts val="900"/>
                </a:spcAft>
                <a:buSzPct val="80000"/>
              </a:pPr>
              <a:r>
                <a:rPr lang="en-US" sz="2000" spc="-83">
                  <a:gradFill>
                    <a:gsLst>
                      <a:gs pos="0">
                        <a:schemeClr val="bg1"/>
                      </a:gs>
                      <a:gs pos="100000">
                        <a:schemeClr val="bg1"/>
                      </a:gs>
                    </a:gsLst>
                    <a:lin ang="16200000" scaled="0"/>
                  </a:gradFill>
                  <a:latin typeface="Segoe UI Light" pitchFamily="34" charset="0"/>
                </a:rPr>
                <a:t>Modern web apps</a:t>
              </a:r>
            </a:p>
            <a:p>
              <a:pPr marL="3175" defTabSz="914153">
                <a:lnSpc>
                  <a:spcPct val="90000"/>
                </a:lnSpc>
                <a:spcAft>
                  <a:spcPts val="900"/>
                </a:spcAft>
                <a:buSzPct val="80000"/>
              </a:pPr>
              <a:r>
                <a:rPr lang="en-US" sz="1400" spc="-43">
                  <a:gradFill>
                    <a:gsLst>
                      <a:gs pos="0">
                        <a:schemeClr val="bg1"/>
                      </a:gs>
                      <a:gs pos="100000">
                        <a:schemeClr val="bg1"/>
                      </a:gs>
                    </a:gsLst>
                    <a:lin ang="16200000" scaled="0"/>
                  </a:gradFill>
                </a:rPr>
                <a:t>Perfect if your app consists of client side markup and scripting, server side scripting and a database. Powerful capability to scale out and up as needed. PHP, ASP.net, Node.js and Python</a:t>
              </a:r>
            </a:p>
          </p:txBody>
        </p:sp>
        <p:grpSp>
          <p:nvGrpSpPr>
            <p:cNvPr id="6" name="Group 5"/>
            <p:cNvGrpSpPr/>
            <p:nvPr/>
          </p:nvGrpSpPr>
          <p:grpSpPr>
            <a:xfrm>
              <a:off x="275350" y="1270563"/>
              <a:ext cx="3647960" cy="797466"/>
              <a:chOff x="275349" y="1270000"/>
              <a:chExt cx="3647961" cy="797673"/>
            </a:xfrm>
          </p:grpSpPr>
          <p:sp>
            <p:nvSpPr>
              <p:cNvPr id="2" name="Rectangle 1"/>
              <p:cNvSpPr/>
              <p:nvPr/>
            </p:nvSpPr>
            <p:spPr bwMode="auto">
              <a:xfrm>
                <a:off x="275349" y="1270000"/>
                <a:ext cx="3647961" cy="79767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913993" fontAlgn="base">
                  <a:spcBef>
                    <a:spcPct val="0"/>
                  </a:spcBef>
                  <a:spcAft>
                    <a:spcPct val="0"/>
                  </a:spcAft>
                </a:pPr>
                <a:endParaRPr lang="en-US" sz="3200" err="1">
                  <a:gradFill>
                    <a:gsLst>
                      <a:gs pos="0">
                        <a:schemeClr val="bg1"/>
                      </a:gs>
                      <a:gs pos="100000">
                        <a:schemeClr val="bg1"/>
                      </a:gs>
                    </a:gsLst>
                    <a:lin ang="16200000" scaled="0"/>
                  </a:gradFill>
                  <a:ea typeface="Segoe UI" pitchFamily="34" charset="0"/>
                  <a:cs typeface="Segoe UI" pitchFamily="34" charset="0"/>
                </a:endParaRPr>
              </a:p>
            </p:txBody>
          </p:sp>
          <p:sp>
            <p:nvSpPr>
              <p:cNvPr id="8" name="TextBox 7"/>
              <p:cNvSpPr txBox="1"/>
              <p:nvPr/>
            </p:nvSpPr>
            <p:spPr>
              <a:xfrm>
                <a:off x="278605" y="1463040"/>
                <a:ext cx="2972595" cy="410419"/>
              </a:xfrm>
              <a:prstGeom prst="rect">
                <a:avLst/>
              </a:prstGeom>
              <a:noFill/>
            </p:spPr>
            <p:txBody>
              <a:bodyPr wrap="square" lIns="101546" tIns="50772" rIns="101546" bIns="50772" rtlCol="0">
                <a:spAutoFit/>
              </a:bodyPr>
              <a:lstStyle/>
              <a:p>
                <a:r>
                  <a:rPr lang="en-US" sz="2000" b="1" spc="-83">
                    <a:gradFill>
                      <a:gsLst>
                        <a:gs pos="0">
                          <a:schemeClr val="bg1"/>
                        </a:gs>
                        <a:gs pos="100000">
                          <a:schemeClr val="bg1"/>
                        </a:gs>
                      </a:gsLst>
                      <a:lin ang="16200000" scaled="0"/>
                    </a:gradFill>
                    <a:latin typeface="Segoe UI Light" pitchFamily="34" charset="0"/>
                  </a:rPr>
                  <a:t>Web Sites</a:t>
                </a:r>
                <a:endParaRPr lang="en-US" sz="2000" spc="-83">
                  <a:gradFill>
                    <a:gsLst>
                      <a:gs pos="0">
                        <a:schemeClr val="bg1"/>
                      </a:gs>
                      <a:gs pos="100000">
                        <a:schemeClr val="bg1"/>
                      </a:gs>
                    </a:gsLst>
                    <a:lin ang="16200000" scaled="0"/>
                  </a:gradFill>
                  <a:latin typeface="Segoe UI Light" pitchFamily="34" charset="0"/>
                </a:endParaRPr>
              </a:p>
            </p:txBody>
          </p:sp>
        </p:grpSp>
      </p:grpSp>
      <p:grpSp>
        <p:nvGrpSpPr>
          <p:cNvPr id="5" name="Group 4"/>
          <p:cNvGrpSpPr/>
          <p:nvPr/>
        </p:nvGrpSpPr>
        <p:grpSpPr>
          <a:xfrm>
            <a:off x="4224766" y="1312853"/>
            <a:ext cx="4026194" cy="5121378"/>
            <a:chOff x="3981004" y="1265352"/>
            <a:chExt cx="4026194" cy="5121378"/>
          </a:xfrm>
        </p:grpSpPr>
        <p:sp>
          <p:nvSpPr>
            <p:cNvPr id="16" name="Rounded Rectangle 15"/>
            <p:cNvSpPr/>
            <p:nvPr/>
          </p:nvSpPr>
          <p:spPr bwMode="auto">
            <a:xfrm>
              <a:off x="4007477" y="3584525"/>
              <a:ext cx="3924734" cy="1366239"/>
            </a:xfrm>
            <a:prstGeom prst="roundRect">
              <a:avLst>
                <a:gd name="adj" fmla="val 0"/>
              </a:avLst>
            </a:prstGeom>
            <a:solidFill>
              <a:schemeClr val="accent1"/>
            </a:solidFill>
            <a:ln w="9525" cap="flat" cmpd="sng" algn="ctr">
              <a:noFill/>
              <a:prstDash val="solid"/>
            </a:ln>
            <a:effectLst/>
          </p:spPr>
          <p:txBody>
            <a:bodyPr lIns="76169" tIns="38085" rIns="76169" bIns="38085" rtlCol="0" anchor="t" anchorCtr="0"/>
            <a:lstStyle/>
            <a:p>
              <a:pPr marL="3175">
                <a:spcAft>
                  <a:spcPts val="900"/>
                </a:spcAft>
                <a:buSzPct val="80000"/>
              </a:pPr>
              <a:r>
                <a:rPr lang="en-US" sz="2000" spc="-83">
                  <a:gradFill>
                    <a:gsLst>
                      <a:gs pos="0">
                        <a:schemeClr val="bg1"/>
                      </a:gs>
                      <a:gs pos="100000">
                        <a:schemeClr val="bg1"/>
                      </a:gs>
                    </a:gsLst>
                    <a:lin ang="16200000" scaled="0"/>
                  </a:gradFill>
                  <a:latin typeface="Segoe UI Light" pitchFamily="34" charset="0"/>
                </a:rPr>
                <a:t>Apps that require advanced administration</a:t>
              </a:r>
            </a:p>
            <a:p>
              <a:pPr marL="3175" defTabSz="914153">
                <a:lnSpc>
                  <a:spcPct val="90000"/>
                </a:lnSpc>
                <a:spcAft>
                  <a:spcPts val="900"/>
                </a:spcAft>
                <a:buSzPct val="80000"/>
              </a:pPr>
              <a:r>
                <a:rPr lang="en-US" sz="1400" spc="-43">
                  <a:gradFill>
                    <a:gsLst>
                      <a:gs pos="0">
                        <a:schemeClr val="bg1"/>
                      </a:gs>
                      <a:gs pos="100000">
                        <a:schemeClr val="bg1"/>
                      </a:gs>
                    </a:gsLst>
                    <a:lin ang="16200000" scaled="0"/>
                  </a:gradFill>
                </a:rPr>
                <a:t>Cloud-based applications that require admin access, remote desktop access or elevated permissions</a:t>
              </a:r>
            </a:p>
          </p:txBody>
        </p:sp>
        <p:grpSp>
          <p:nvGrpSpPr>
            <p:cNvPr id="7" name="Group 6"/>
            <p:cNvGrpSpPr/>
            <p:nvPr/>
          </p:nvGrpSpPr>
          <p:grpSpPr>
            <a:xfrm>
              <a:off x="3981004" y="1265352"/>
              <a:ext cx="4026194" cy="802676"/>
              <a:chOff x="3981004" y="1264788"/>
              <a:chExt cx="4026194" cy="802885"/>
            </a:xfrm>
          </p:grpSpPr>
          <p:sp>
            <p:nvSpPr>
              <p:cNvPr id="24" name="Rectangle 23"/>
              <p:cNvSpPr/>
              <p:nvPr/>
            </p:nvSpPr>
            <p:spPr bwMode="auto">
              <a:xfrm>
                <a:off x="4023087" y="1264788"/>
                <a:ext cx="3909123" cy="8028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913993" fontAlgn="base">
                  <a:spcBef>
                    <a:spcPct val="0"/>
                  </a:spcBef>
                  <a:spcAft>
                    <a:spcPct val="0"/>
                  </a:spcAft>
                </a:pPr>
                <a:endParaRPr lang="en-US" sz="3200" err="1">
                  <a:gradFill>
                    <a:gsLst>
                      <a:gs pos="0">
                        <a:schemeClr val="bg1"/>
                      </a:gs>
                      <a:gs pos="100000">
                        <a:schemeClr val="bg1"/>
                      </a:gs>
                    </a:gsLst>
                    <a:lin ang="16200000" scaled="0"/>
                  </a:gradFill>
                  <a:ea typeface="Segoe UI" pitchFamily="34" charset="0"/>
                  <a:cs typeface="Segoe UI" pitchFamily="34" charset="0"/>
                </a:endParaRPr>
              </a:p>
            </p:txBody>
          </p:sp>
          <p:sp>
            <p:nvSpPr>
              <p:cNvPr id="18" name="TextBox 17"/>
              <p:cNvSpPr txBox="1"/>
              <p:nvPr/>
            </p:nvSpPr>
            <p:spPr>
              <a:xfrm>
                <a:off x="3981004" y="1463040"/>
                <a:ext cx="4026194" cy="410419"/>
              </a:xfrm>
              <a:prstGeom prst="rect">
                <a:avLst/>
              </a:prstGeom>
              <a:noFill/>
            </p:spPr>
            <p:txBody>
              <a:bodyPr wrap="square" lIns="101546" tIns="50772" rIns="101546" bIns="50772" rtlCol="0">
                <a:spAutoFit/>
              </a:bodyPr>
              <a:lstStyle/>
              <a:p>
                <a:r>
                  <a:rPr lang="en-US" sz="2000" b="1" spc="-83">
                    <a:gradFill>
                      <a:gsLst>
                        <a:gs pos="0">
                          <a:schemeClr val="bg1"/>
                        </a:gs>
                        <a:gs pos="100000">
                          <a:schemeClr val="bg1"/>
                        </a:gs>
                      </a:gsLst>
                      <a:lin ang="16200000" scaled="0"/>
                    </a:gradFill>
                    <a:latin typeface="Segoe UI Light" pitchFamily="34" charset="0"/>
                  </a:rPr>
                  <a:t>Cloud Services</a:t>
                </a:r>
              </a:p>
            </p:txBody>
          </p:sp>
        </p:grpSp>
        <p:sp>
          <p:nvSpPr>
            <p:cNvPr id="10" name="Rounded Rectangle 9"/>
            <p:cNvSpPr/>
            <p:nvPr/>
          </p:nvSpPr>
          <p:spPr bwMode="auto">
            <a:xfrm>
              <a:off x="4007477" y="2148559"/>
              <a:ext cx="3924734" cy="1366239"/>
            </a:xfrm>
            <a:prstGeom prst="roundRect">
              <a:avLst>
                <a:gd name="adj" fmla="val 0"/>
              </a:avLst>
            </a:prstGeom>
            <a:solidFill>
              <a:schemeClr val="accent1"/>
            </a:solidFill>
            <a:ln w="9525" cap="flat" cmpd="sng" algn="ctr">
              <a:noFill/>
              <a:prstDash val="solid"/>
            </a:ln>
            <a:effectLst/>
          </p:spPr>
          <p:txBody>
            <a:bodyPr lIns="76169" tIns="38085" rIns="76169" bIns="38085" rtlCol="0" anchor="t" anchorCtr="0"/>
            <a:lstStyle/>
            <a:p>
              <a:pPr marL="3175">
                <a:spcAft>
                  <a:spcPts val="900"/>
                </a:spcAft>
                <a:buSzPct val="80000"/>
              </a:pPr>
              <a:r>
                <a:rPr lang="en-US" sz="2000" spc="-83">
                  <a:gradFill>
                    <a:gsLst>
                      <a:gs pos="0">
                        <a:schemeClr val="bg1"/>
                      </a:gs>
                      <a:gs pos="100000">
                        <a:schemeClr val="bg1"/>
                      </a:gs>
                    </a:gsLst>
                    <a:lin ang="16200000" scaled="0"/>
                  </a:gradFill>
                  <a:latin typeface="Segoe UI Light" pitchFamily="34" charset="0"/>
                </a:rPr>
                <a:t>Multi-tier applications</a:t>
              </a:r>
            </a:p>
            <a:p>
              <a:pPr marL="3175" defTabSz="914153">
                <a:lnSpc>
                  <a:spcPct val="90000"/>
                </a:lnSpc>
                <a:spcAft>
                  <a:spcPts val="900"/>
                </a:spcAft>
                <a:buSzPct val="80000"/>
              </a:pPr>
              <a:r>
                <a:rPr lang="en-US" sz="1400" spc="-43">
                  <a:gradFill>
                    <a:gsLst>
                      <a:gs pos="0">
                        <a:schemeClr val="bg1"/>
                      </a:gs>
                      <a:gs pos="100000">
                        <a:schemeClr val="bg1"/>
                      </a:gs>
                    </a:gsLst>
                    <a:lin ang="16200000" scaled="0"/>
                  </a:gradFill>
                </a:rPr>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4007476" y="5020491"/>
              <a:ext cx="3924734" cy="1366239"/>
            </a:xfrm>
            <a:prstGeom prst="roundRect">
              <a:avLst>
                <a:gd name="adj" fmla="val 0"/>
              </a:avLst>
            </a:prstGeom>
            <a:solidFill>
              <a:schemeClr val="accent1"/>
            </a:solidFill>
            <a:ln w="9525" cap="flat" cmpd="sng" algn="ctr">
              <a:noFill/>
              <a:prstDash val="solid"/>
            </a:ln>
            <a:effectLst/>
          </p:spPr>
          <p:txBody>
            <a:bodyPr lIns="76169" tIns="38085" rIns="76169" bIns="38085" rtlCol="0" anchor="t" anchorCtr="0"/>
            <a:lstStyle/>
            <a:p>
              <a:pPr marL="3175">
                <a:spcAft>
                  <a:spcPts val="900"/>
                </a:spcAft>
                <a:buSzPct val="80000"/>
              </a:pPr>
              <a:r>
                <a:rPr lang="en-US" sz="2000" spc="-83">
                  <a:gradFill>
                    <a:gsLst>
                      <a:gs pos="0">
                        <a:schemeClr val="bg1"/>
                      </a:gs>
                      <a:gs pos="100000">
                        <a:schemeClr val="bg1"/>
                      </a:gs>
                    </a:gsLst>
                    <a:lin ang="16200000" scaled="0"/>
                  </a:gradFill>
                  <a:latin typeface="Segoe UI Light" pitchFamily="34" charset="0"/>
                </a:rPr>
                <a:t>Apps that require advanced networking</a:t>
              </a:r>
            </a:p>
            <a:p>
              <a:pPr marL="3175" defTabSz="914153">
                <a:lnSpc>
                  <a:spcPct val="90000"/>
                </a:lnSpc>
                <a:spcAft>
                  <a:spcPts val="900"/>
                </a:spcAft>
                <a:buSzPct val="80000"/>
              </a:pPr>
              <a:r>
                <a:rPr lang="en-US" sz="1400" spc="-43">
                  <a:gradFill>
                    <a:gsLst>
                      <a:gs pos="0">
                        <a:schemeClr val="bg1"/>
                      </a:gs>
                      <a:gs pos="100000">
                        <a:schemeClr val="bg1"/>
                      </a:gs>
                    </a:gsLst>
                    <a:lin ang="16200000" scaled="0"/>
                  </a:gradFill>
                </a:rPr>
                <a:t>Cloud-based applications that require network isolation for use with Windows Azure Connect or Windows Azure Virtual Network</a:t>
              </a:r>
            </a:p>
          </p:txBody>
        </p:sp>
      </p:grpSp>
    </p:spTree>
    <p:extLst>
      <p:ext uri="{BB962C8B-B14F-4D97-AF65-F5344CB8AC3E}">
        <p14:creationId xmlns:p14="http://schemas.microsoft.com/office/powerpoint/2010/main" val="302377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p>
            <a:r>
              <a:rPr lang="en-US">
                <a:solidFill>
                  <a:schemeClr val="tx1"/>
                </a:solidFill>
              </a:rPr>
              <a:t>Application Scenarios</a:t>
            </a:r>
            <a:endParaRPr lang="en-US"/>
          </a:p>
        </p:txBody>
      </p:sp>
      <p:grpSp>
        <p:nvGrpSpPr>
          <p:cNvPr id="4" name="Group 3"/>
          <p:cNvGrpSpPr/>
          <p:nvPr/>
        </p:nvGrpSpPr>
        <p:grpSpPr>
          <a:xfrm>
            <a:off x="4521280" y="1294839"/>
            <a:ext cx="3647960" cy="5119335"/>
            <a:chOff x="519113" y="855732"/>
            <a:chExt cx="3647960" cy="5119335"/>
          </a:xfrm>
        </p:grpSpPr>
        <p:grpSp>
          <p:nvGrpSpPr>
            <p:cNvPr id="7" name="Group 6"/>
            <p:cNvGrpSpPr/>
            <p:nvPr/>
          </p:nvGrpSpPr>
          <p:grpSpPr>
            <a:xfrm>
              <a:off x="519113" y="855732"/>
              <a:ext cx="3647960" cy="797466"/>
              <a:chOff x="275349" y="1270000"/>
              <a:chExt cx="3647961" cy="797673"/>
            </a:xfrm>
            <a:solidFill>
              <a:srgbClr val="920392"/>
            </a:solidFill>
          </p:grpSpPr>
          <p:sp>
            <p:nvSpPr>
              <p:cNvPr id="8" name="Rectangle 7"/>
              <p:cNvSpPr/>
              <p:nvPr/>
            </p:nvSpPr>
            <p:spPr bwMode="auto">
              <a:xfrm>
                <a:off x="275349" y="1270000"/>
                <a:ext cx="3647961" cy="7976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913993" fontAlgn="base">
                  <a:spcBef>
                    <a:spcPct val="0"/>
                  </a:spcBef>
                  <a:spcAft>
                    <a:spcPct val="0"/>
                  </a:spcAft>
                </a:pPr>
                <a:endParaRPr lang="en-US" sz="3200" err="1">
                  <a:gradFill>
                    <a:gsLst>
                      <a:gs pos="0">
                        <a:schemeClr val="bg1"/>
                      </a:gs>
                      <a:gs pos="100000">
                        <a:schemeClr val="bg1"/>
                      </a:gs>
                    </a:gsLst>
                    <a:lin ang="16200000" scaled="0"/>
                  </a:gradFill>
                  <a:ea typeface="Segoe UI" pitchFamily="34" charset="0"/>
                  <a:cs typeface="Segoe UI" pitchFamily="34" charset="0"/>
                </a:endParaRPr>
              </a:p>
            </p:txBody>
          </p:sp>
          <p:sp>
            <p:nvSpPr>
              <p:cNvPr id="9" name="TextBox 8"/>
              <p:cNvSpPr txBox="1"/>
              <p:nvPr/>
            </p:nvSpPr>
            <p:spPr>
              <a:xfrm>
                <a:off x="278605" y="1463040"/>
                <a:ext cx="2972595" cy="410419"/>
              </a:xfrm>
              <a:prstGeom prst="rect">
                <a:avLst/>
              </a:prstGeom>
              <a:noFill/>
            </p:spPr>
            <p:txBody>
              <a:bodyPr wrap="square" lIns="101546" tIns="50772" rIns="101546" bIns="50772" rtlCol="0">
                <a:spAutoFit/>
              </a:bodyPr>
              <a:lstStyle/>
              <a:p>
                <a:r>
                  <a:rPr lang="en-US" sz="2000" b="1" spc="-83">
                    <a:gradFill>
                      <a:gsLst>
                        <a:gs pos="0">
                          <a:schemeClr val="bg1"/>
                        </a:gs>
                        <a:gs pos="100000">
                          <a:schemeClr val="bg1"/>
                        </a:gs>
                      </a:gsLst>
                      <a:lin ang="16200000" scaled="0"/>
                    </a:gradFill>
                    <a:latin typeface="Segoe UI Light" pitchFamily="34" charset="0"/>
                  </a:rPr>
                  <a:t>Mobile services</a:t>
                </a:r>
                <a:endParaRPr lang="en-US" sz="2000" spc="-83">
                  <a:gradFill>
                    <a:gsLst>
                      <a:gs pos="0">
                        <a:schemeClr val="bg1"/>
                      </a:gs>
                      <a:gs pos="100000">
                        <a:schemeClr val="bg1"/>
                      </a:gs>
                    </a:gsLst>
                    <a:lin ang="16200000" scaled="0"/>
                  </a:gradFill>
                  <a:latin typeface="Segoe UI Light" pitchFamily="34" charset="0"/>
                </a:endParaRPr>
              </a:p>
            </p:txBody>
          </p:sp>
        </p:grpSp>
        <p:sp>
          <p:nvSpPr>
            <p:cNvPr id="10" name="Rounded Rectangle 9"/>
            <p:cNvSpPr/>
            <p:nvPr/>
          </p:nvSpPr>
          <p:spPr bwMode="auto">
            <a:xfrm>
              <a:off x="519113" y="1737267"/>
              <a:ext cx="3647960" cy="1366239"/>
            </a:xfrm>
            <a:prstGeom prst="roundRect">
              <a:avLst>
                <a:gd name="adj" fmla="val 0"/>
              </a:avLst>
            </a:prstGeom>
            <a:solidFill>
              <a:srgbClr val="C804C8"/>
            </a:solidFill>
            <a:ln w="9525" cap="flat" cmpd="sng" algn="ctr">
              <a:noFill/>
              <a:prstDash val="solid"/>
            </a:ln>
            <a:effectLst/>
          </p:spPr>
          <p:txBody>
            <a:bodyPr lIns="76169" tIns="38085" rIns="76169" bIns="38085" rtlCol="0" anchor="t" anchorCtr="0"/>
            <a:lstStyle/>
            <a:p>
              <a:pPr marL="3175" defTabSz="914153">
                <a:lnSpc>
                  <a:spcPct val="90000"/>
                </a:lnSpc>
                <a:spcAft>
                  <a:spcPts val="900"/>
                </a:spcAft>
                <a:buSzPct val="80000"/>
              </a:pPr>
              <a:r>
                <a:rPr lang="en-US" sz="2000" spc="-83">
                  <a:gradFill>
                    <a:gsLst>
                      <a:gs pos="0">
                        <a:schemeClr val="bg1"/>
                      </a:gs>
                      <a:gs pos="100000">
                        <a:schemeClr val="bg1"/>
                      </a:gs>
                    </a:gsLst>
                    <a:lin ang="16200000" scaled="0"/>
                  </a:gradFill>
                  <a:latin typeface="Segoe UI Light" pitchFamily="34" charset="0"/>
                </a:rPr>
                <a:t>Modern web apps</a:t>
              </a:r>
            </a:p>
            <a:p>
              <a:pPr marL="3175" defTabSz="914221">
                <a:lnSpc>
                  <a:spcPct val="90000"/>
                </a:lnSpc>
                <a:spcAft>
                  <a:spcPts val="900"/>
                </a:spcAft>
                <a:buSzPct val="80000"/>
              </a:pPr>
              <a:r>
                <a:rPr lang="en-US" sz="1400" spc="-43">
                  <a:solidFill>
                    <a:srgbClr val="FFFFFF">
                      <a:alpha val="99000"/>
                    </a:srgbClr>
                  </a:solidFill>
                </a:rPr>
                <a:t>Windows Store Apps, Windows Phone, </a:t>
              </a:r>
              <a:r>
                <a:rPr lang="en-US" sz="1400" spc="-43" err="1">
                  <a:solidFill>
                    <a:srgbClr val="FFFFFF">
                      <a:alpha val="99000"/>
                    </a:srgbClr>
                  </a:solidFill>
                </a:rPr>
                <a:t>iOS</a:t>
              </a:r>
              <a:r>
                <a:rPr lang="en-US" sz="1400" spc="-43">
                  <a:solidFill>
                    <a:srgbClr val="FFFFFF">
                      <a:alpha val="99000"/>
                    </a:srgbClr>
                  </a:solidFill>
                </a:rPr>
                <a:t>, Android</a:t>
              </a:r>
            </a:p>
          </p:txBody>
        </p:sp>
        <p:sp>
          <p:nvSpPr>
            <p:cNvPr id="11" name="Rounded Rectangle 10"/>
            <p:cNvSpPr/>
            <p:nvPr/>
          </p:nvSpPr>
          <p:spPr bwMode="auto">
            <a:xfrm>
              <a:off x="519113" y="3162173"/>
              <a:ext cx="3647960" cy="1366239"/>
            </a:xfrm>
            <a:prstGeom prst="roundRect">
              <a:avLst>
                <a:gd name="adj" fmla="val 0"/>
              </a:avLst>
            </a:prstGeom>
            <a:solidFill>
              <a:srgbClr val="C804C8"/>
            </a:solidFill>
            <a:ln w="9525" cap="flat" cmpd="sng" algn="ctr">
              <a:noFill/>
              <a:prstDash val="solid"/>
            </a:ln>
            <a:effectLst/>
          </p:spPr>
          <p:txBody>
            <a:bodyPr lIns="76169" tIns="38085" rIns="76169" bIns="38085" rtlCol="0" anchor="t" anchorCtr="0"/>
            <a:lstStyle/>
            <a:p>
              <a:pPr marL="3175" defTabSz="914325">
                <a:spcAft>
                  <a:spcPts val="900"/>
                </a:spcAft>
                <a:buSzPct val="80000"/>
              </a:pPr>
              <a:r>
                <a:rPr lang="en-US" sz="2000" spc="-83">
                  <a:solidFill>
                    <a:srgbClr val="FFFFFF">
                      <a:alpha val="99000"/>
                    </a:srgbClr>
                  </a:solidFill>
                  <a:latin typeface="Segoe UI Light" pitchFamily="34" charset="0"/>
                </a:rPr>
                <a:t>Apps with common features</a:t>
              </a:r>
            </a:p>
            <a:p>
              <a:pPr marL="3175" defTabSz="914221">
                <a:lnSpc>
                  <a:spcPct val="90000"/>
                </a:lnSpc>
                <a:spcAft>
                  <a:spcPts val="900"/>
                </a:spcAft>
                <a:buSzPct val="80000"/>
              </a:pPr>
              <a:r>
                <a:rPr lang="en-US" sz="1400" spc="-43">
                  <a:solidFill>
                    <a:srgbClr val="FFFFFF">
                      <a:alpha val="99000"/>
                    </a:srgbClr>
                  </a:solidFill>
                </a:rPr>
                <a:t>Less friction with repeating common tasks such as user authentication, push notifications and structured storage</a:t>
              </a:r>
            </a:p>
          </p:txBody>
        </p:sp>
        <p:sp>
          <p:nvSpPr>
            <p:cNvPr id="18" name="Rounded Rectangle 17"/>
            <p:cNvSpPr/>
            <p:nvPr/>
          </p:nvSpPr>
          <p:spPr bwMode="auto">
            <a:xfrm>
              <a:off x="519113" y="4608828"/>
              <a:ext cx="3647960" cy="1366239"/>
            </a:xfrm>
            <a:prstGeom prst="roundRect">
              <a:avLst>
                <a:gd name="adj" fmla="val 0"/>
              </a:avLst>
            </a:prstGeom>
            <a:solidFill>
              <a:srgbClr val="C804C8"/>
            </a:solidFill>
            <a:ln w="9525" cap="flat" cmpd="sng" algn="ctr">
              <a:noFill/>
              <a:prstDash val="solid"/>
            </a:ln>
            <a:effectLst/>
          </p:spPr>
          <p:txBody>
            <a:bodyPr lIns="76169" tIns="38085" rIns="76169" bIns="38085" rtlCol="0" anchor="t" anchorCtr="0"/>
            <a:lstStyle/>
            <a:p>
              <a:pPr marL="3175" defTabSz="914153">
                <a:lnSpc>
                  <a:spcPct val="90000"/>
                </a:lnSpc>
                <a:spcAft>
                  <a:spcPts val="900"/>
                </a:spcAft>
                <a:buSzPct val="80000"/>
              </a:pPr>
              <a:r>
                <a:rPr lang="en-US" sz="2000" spc="-83">
                  <a:gradFill>
                    <a:gsLst>
                      <a:gs pos="0">
                        <a:schemeClr val="bg1"/>
                      </a:gs>
                      <a:gs pos="100000">
                        <a:schemeClr val="bg1"/>
                      </a:gs>
                    </a:gsLst>
                    <a:lin ang="16200000" scaled="0"/>
                  </a:gradFill>
                  <a:latin typeface="Segoe UI Light" pitchFamily="34" charset="0"/>
                </a:rPr>
                <a:t>Rapid development</a:t>
              </a:r>
            </a:p>
            <a:p>
              <a:pPr marL="3175" defTabSz="914221">
                <a:lnSpc>
                  <a:spcPct val="90000"/>
                </a:lnSpc>
                <a:spcAft>
                  <a:spcPts val="900"/>
                </a:spcAft>
                <a:buSzPct val="80000"/>
              </a:pPr>
              <a:r>
                <a:rPr lang="en-US" sz="1400" spc="-43">
                  <a:solidFill>
                    <a:srgbClr val="FFFFFF">
                      <a:alpha val="99000"/>
                    </a:srgbClr>
                  </a:solidFill>
                </a:rPr>
                <a:t>Get your app up and running sooner when you use Mobile Services to configure a straightforward and secure backend in less than five minutes.</a:t>
              </a:r>
            </a:p>
          </p:txBody>
        </p:sp>
      </p:grpSp>
      <p:grpSp>
        <p:nvGrpSpPr>
          <p:cNvPr id="20" name="Group 19"/>
          <p:cNvGrpSpPr/>
          <p:nvPr/>
        </p:nvGrpSpPr>
        <p:grpSpPr>
          <a:xfrm>
            <a:off x="519113" y="1298006"/>
            <a:ext cx="3993289" cy="5116168"/>
            <a:chOff x="8007501" y="1270562"/>
            <a:chExt cx="3993289" cy="5116168"/>
          </a:xfrm>
        </p:grpSpPr>
        <p:sp>
          <p:nvSpPr>
            <p:cNvPr id="21" name="Rounded Rectangle 20"/>
            <p:cNvSpPr/>
            <p:nvPr/>
          </p:nvSpPr>
          <p:spPr bwMode="auto">
            <a:xfrm>
              <a:off x="8016379" y="3584525"/>
              <a:ext cx="3924734" cy="1366239"/>
            </a:xfrm>
            <a:prstGeom prst="roundRect">
              <a:avLst>
                <a:gd name="adj" fmla="val 0"/>
              </a:avLst>
            </a:prstGeom>
            <a:solidFill>
              <a:schemeClr val="accent4"/>
            </a:solidFill>
            <a:ln w="9525" cap="flat" cmpd="sng" algn="ctr">
              <a:noFill/>
              <a:prstDash val="solid"/>
            </a:ln>
            <a:effectLst/>
          </p:spPr>
          <p:txBody>
            <a:bodyPr lIns="76169" tIns="38085" rIns="76169" bIns="38085" rtlCol="0" anchor="t" anchorCtr="0"/>
            <a:lstStyle/>
            <a:p>
              <a:pPr marL="3175" defTabSz="914153">
                <a:lnSpc>
                  <a:spcPct val="90000"/>
                </a:lnSpc>
                <a:spcAft>
                  <a:spcPts val="900"/>
                </a:spcAft>
                <a:buSzPct val="80000"/>
              </a:pPr>
              <a:r>
                <a:rPr lang="en-US" sz="2000" spc="-83">
                  <a:gradFill>
                    <a:gsLst>
                      <a:gs pos="0">
                        <a:schemeClr val="bg1"/>
                      </a:gs>
                      <a:gs pos="100000">
                        <a:schemeClr val="bg1"/>
                      </a:gs>
                    </a:gsLst>
                    <a:lin ang="16200000" scaled="0"/>
                  </a:gradFill>
                  <a:latin typeface="Segoe UI Light" pitchFamily="34" charset="0"/>
                </a:rPr>
                <a:t>Porting existing line of business apps</a:t>
              </a:r>
            </a:p>
            <a:p>
              <a:pPr marL="3175" defTabSz="914153">
                <a:lnSpc>
                  <a:spcPct val="90000"/>
                </a:lnSpc>
                <a:spcAft>
                  <a:spcPts val="900"/>
                </a:spcAft>
                <a:buSzPct val="80000"/>
              </a:pPr>
              <a:r>
                <a:rPr lang="en-US" sz="1400" spc="-43">
                  <a:gradFill>
                    <a:gsLst>
                      <a:gs pos="0">
                        <a:schemeClr val="bg1"/>
                      </a:gs>
                      <a:gs pos="100000">
                        <a:schemeClr val="bg1"/>
                      </a:gs>
                    </a:gsLst>
                    <a:lin ang="16200000" scaled="0"/>
                  </a:gradFill>
                </a:rPr>
                <a:t>Choose an image from the library or upload your own </a:t>
              </a:r>
              <a:r>
                <a:rPr lang="en-US" sz="1400" spc="-43" err="1">
                  <a:gradFill>
                    <a:gsLst>
                      <a:gs pos="0">
                        <a:schemeClr val="bg1"/>
                      </a:gs>
                      <a:gs pos="100000">
                        <a:schemeClr val="bg1"/>
                      </a:gs>
                    </a:gsLst>
                    <a:lin ang="16200000" scaled="0"/>
                  </a:gradFill>
                </a:rPr>
                <a:t>VHD</a:t>
              </a:r>
              <a:r>
                <a:rPr lang="en-US" sz="1400" spc="-43">
                  <a:gradFill>
                    <a:gsLst>
                      <a:gs pos="0">
                        <a:schemeClr val="bg1"/>
                      </a:gs>
                      <a:gs pos="100000">
                        <a:schemeClr val="bg1"/>
                      </a:gs>
                    </a:gsLst>
                    <a:lin ang="16200000" scaled="0"/>
                  </a:gradFill>
                </a:rPr>
                <a:t>. </a:t>
              </a:r>
            </a:p>
          </p:txBody>
        </p:sp>
        <p:sp>
          <p:nvSpPr>
            <p:cNvPr id="22" name="Rounded Rectangle 21"/>
            <p:cNvSpPr/>
            <p:nvPr/>
          </p:nvSpPr>
          <p:spPr bwMode="auto">
            <a:xfrm>
              <a:off x="8016379" y="2148559"/>
              <a:ext cx="3924734" cy="1366239"/>
            </a:xfrm>
            <a:prstGeom prst="roundRect">
              <a:avLst>
                <a:gd name="adj" fmla="val 0"/>
              </a:avLst>
            </a:prstGeom>
            <a:solidFill>
              <a:schemeClr val="accent4"/>
            </a:solidFill>
            <a:ln w="9525" cap="flat" cmpd="sng" algn="ctr">
              <a:noFill/>
              <a:prstDash val="solid"/>
            </a:ln>
            <a:effectLst/>
          </p:spPr>
          <p:txBody>
            <a:bodyPr lIns="76169" tIns="38085" rIns="76169" bIns="38085" rtlCol="0" anchor="t" anchorCtr="0"/>
            <a:lstStyle/>
            <a:p>
              <a:pPr marL="3175">
                <a:spcAft>
                  <a:spcPts val="900"/>
                </a:spcAft>
                <a:buSzPct val="80000"/>
              </a:pPr>
              <a:r>
                <a:rPr lang="en-US" sz="2000" spc="-83">
                  <a:gradFill>
                    <a:gsLst>
                      <a:gs pos="0">
                        <a:schemeClr val="bg1"/>
                      </a:gs>
                      <a:gs pos="100000">
                        <a:schemeClr val="bg1"/>
                      </a:gs>
                    </a:gsLst>
                    <a:lin ang="16200000" scaled="0"/>
                  </a:gradFill>
                  <a:latin typeface="Segoe UI Light" pitchFamily="34" charset="0"/>
                </a:rPr>
                <a:t>Enterprise server applications</a:t>
              </a:r>
            </a:p>
            <a:p>
              <a:pPr marL="3175" defTabSz="914153">
                <a:lnSpc>
                  <a:spcPct val="90000"/>
                </a:lnSpc>
                <a:spcAft>
                  <a:spcPts val="900"/>
                </a:spcAft>
                <a:buSzPct val="80000"/>
              </a:pPr>
              <a:r>
                <a:rPr lang="en-US" sz="1400" spc="-43">
                  <a:gradFill>
                    <a:gsLst>
                      <a:gs pos="0">
                        <a:schemeClr val="bg1"/>
                      </a:gs>
                      <a:gs pos="100000">
                        <a:schemeClr val="bg1"/>
                      </a:gs>
                    </a:gsLst>
                    <a:lin ang="16200000" scaled="0"/>
                  </a:gradFill>
                </a:rPr>
                <a:t>Run your existing enterprise applications in the cloud, such as SQL Server, SharePoint Server or Active Directory.</a:t>
              </a:r>
            </a:p>
          </p:txBody>
        </p:sp>
        <p:sp>
          <p:nvSpPr>
            <p:cNvPr id="23" name="Rounded Rectangle 22"/>
            <p:cNvSpPr/>
            <p:nvPr/>
          </p:nvSpPr>
          <p:spPr bwMode="auto">
            <a:xfrm>
              <a:off x="8016377" y="5020491"/>
              <a:ext cx="3924734" cy="1366239"/>
            </a:xfrm>
            <a:prstGeom prst="roundRect">
              <a:avLst>
                <a:gd name="adj" fmla="val 0"/>
              </a:avLst>
            </a:prstGeom>
            <a:solidFill>
              <a:schemeClr val="accent4"/>
            </a:solidFill>
            <a:ln w="9525" cap="flat" cmpd="sng" algn="ctr">
              <a:noFill/>
              <a:prstDash val="solid"/>
            </a:ln>
            <a:effectLst/>
          </p:spPr>
          <p:txBody>
            <a:bodyPr lIns="76169" tIns="38085" rIns="76169" bIns="38085" rtlCol="0" anchor="t" anchorCtr="0"/>
            <a:lstStyle/>
            <a:p>
              <a:pPr marL="3175">
                <a:spcAft>
                  <a:spcPts val="900"/>
                </a:spcAft>
                <a:buSzPct val="80000"/>
              </a:pPr>
              <a:r>
                <a:rPr lang="en-US" sz="2000" spc="-83">
                  <a:gradFill>
                    <a:gsLst>
                      <a:gs pos="0">
                        <a:schemeClr val="bg1"/>
                      </a:gs>
                      <a:gs pos="100000">
                        <a:schemeClr val="bg1"/>
                      </a:gs>
                    </a:gsLst>
                    <a:lin ang="16200000" scaled="0"/>
                  </a:gradFill>
                  <a:latin typeface="Segoe UI Light" pitchFamily="34" charset="0"/>
                </a:rPr>
                <a:t>Windows or Linux operating system </a:t>
              </a:r>
            </a:p>
            <a:p>
              <a:pPr marL="3175" defTabSz="914153">
                <a:lnSpc>
                  <a:spcPct val="90000"/>
                </a:lnSpc>
                <a:spcAft>
                  <a:spcPts val="900"/>
                </a:spcAft>
                <a:buSzPct val="80000"/>
              </a:pPr>
              <a:r>
                <a:rPr lang="en-US" sz="1400" spc="-43">
                  <a:gradFill>
                    <a:gsLst>
                      <a:gs pos="0">
                        <a:schemeClr val="bg1"/>
                      </a:gs>
                      <a:gs pos="100000">
                        <a:schemeClr val="bg1"/>
                      </a:gs>
                    </a:gsLst>
                    <a:lin ang="16200000" scaled="0"/>
                  </a:gradFill>
                </a:rPr>
                <a:t>Support for Windows Server, along with community and commercial versions of Linux. Connect virtual machines with cloud services to take full advantage of </a:t>
              </a:r>
              <a:r>
                <a:rPr lang="en-US" sz="1400" spc="-43" err="1">
                  <a:gradFill>
                    <a:gsLst>
                      <a:gs pos="0">
                        <a:schemeClr val="bg1"/>
                      </a:gs>
                      <a:gs pos="100000">
                        <a:schemeClr val="bg1"/>
                      </a:gs>
                    </a:gsLst>
                    <a:lin ang="16200000" scaled="0"/>
                  </a:gradFill>
                </a:rPr>
                <a:t>PaaS</a:t>
              </a:r>
              <a:r>
                <a:rPr lang="en-US" sz="1400" spc="-43">
                  <a:gradFill>
                    <a:gsLst>
                      <a:gs pos="0">
                        <a:schemeClr val="bg1"/>
                      </a:gs>
                      <a:gs pos="100000">
                        <a:schemeClr val="bg1"/>
                      </a:gs>
                    </a:gsLst>
                    <a:lin ang="16200000" scaled="0"/>
                  </a:gradFill>
                </a:rPr>
                <a:t> services.</a:t>
              </a:r>
            </a:p>
          </p:txBody>
        </p:sp>
        <p:grpSp>
          <p:nvGrpSpPr>
            <p:cNvPr id="24" name="Group 23"/>
            <p:cNvGrpSpPr/>
            <p:nvPr/>
          </p:nvGrpSpPr>
          <p:grpSpPr>
            <a:xfrm>
              <a:off x="8007501" y="1270562"/>
              <a:ext cx="3993289" cy="802676"/>
              <a:chOff x="8007500" y="1270000"/>
              <a:chExt cx="3993289" cy="802885"/>
            </a:xfrm>
          </p:grpSpPr>
          <p:sp>
            <p:nvSpPr>
              <p:cNvPr id="25" name="Rectangle 24"/>
              <p:cNvSpPr/>
              <p:nvPr/>
            </p:nvSpPr>
            <p:spPr bwMode="auto">
              <a:xfrm>
                <a:off x="8016378" y="1270000"/>
                <a:ext cx="3924733" cy="80288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913993" fontAlgn="base">
                  <a:spcBef>
                    <a:spcPct val="0"/>
                  </a:spcBef>
                  <a:spcAft>
                    <a:spcPct val="0"/>
                  </a:spcAft>
                </a:pPr>
                <a:endParaRPr lang="en-US" sz="3200" err="1">
                  <a:gradFill>
                    <a:gsLst>
                      <a:gs pos="0">
                        <a:schemeClr val="bg1"/>
                      </a:gs>
                      <a:gs pos="100000">
                        <a:schemeClr val="bg1"/>
                      </a:gs>
                    </a:gsLst>
                    <a:lin ang="16200000" scaled="0"/>
                  </a:gradFill>
                  <a:ea typeface="Segoe UI" pitchFamily="34" charset="0"/>
                  <a:cs typeface="Segoe UI" pitchFamily="34" charset="0"/>
                </a:endParaRPr>
              </a:p>
            </p:txBody>
          </p:sp>
          <p:sp>
            <p:nvSpPr>
              <p:cNvPr id="26" name="TextBox 25"/>
              <p:cNvSpPr txBox="1"/>
              <p:nvPr/>
            </p:nvSpPr>
            <p:spPr>
              <a:xfrm>
                <a:off x="8007500" y="1463040"/>
                <a:ext cx="3993289" cy="410419"/>
              </a:xfrm>
              <a:prstGeom prst="rect">
                <a:avLst/>
              </a:prstGeom>
              <a:noFill/>
            </p:spPr>
            <p:txBody>
              <a:bodyPr wrap="square" lIns="101546" tIns="50772" rIns="101546" bIns="50772" rtlCol="0">
                <a:spAutoFit/>
              </a:bodyPr>
              <a:lstStyle/>
              <a:p>
                <a:r>
                  <a:rPr lang="en-US" sz="2000" b="1" spc="-83">
                    <a:gradFill>
                      <a:gsLst>
                        <a:gs pos="0">
                          <a:schemeClr val="bg1"/>
                        </a:gs>
                        <a:gs pos="100000">
                          <a:schemeClr val="bg1"/>
                        </a:gs>
                      </a:gsLst>
                      <a:lin ang="16200000" scaled="0"/>
                    </a:gradFill>
                    <a:latin typeface="Segoe UI Light" pitchFamily="34" charset="0"/>
                  </a:rPr>
                  <a:t>Virtual Machines</a:t>
                </a:r>
              </a:p>
            </p:txBody>
          </p:sp>
        </p:grpSp>
      </p:grpSp>
    </p:spTree>
    <p:extLst>
      <p:ext uri="{BB962C8B-B14F-4D97-AF65-F5344CB8AC3E}">
        <p14:creationId xmlns:p14="http://schemas.microsoft.com/office/powerpoint/2010/main" val="1319338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12694"/>
          </a:xfrm>
        </p:spPr>
        <p:txBody>
          <a:bodyPr/>
          <a:lstStyle/>
          <a:p>
            <a:r>
              <a:rPr lang="en-US"/>
              <a:t>My top </a:t>
            </a:r>
            <a:r>
              <a:rPr lang="en-US" b="1"/>
              <a:t>5 reasons to develop</a:t>
            </a:r>
            <a:br>
              <a:rPr lang="en-US"/>
            </a:br>
            <a:r>
              <a:rPr lang="en-US" sz="4800"/>
              <a:t>on Windows Azure today</a:t>
            </a:r>
            <a:endParaRPr lang="en-US"/>
          </a:p>
        </p:txBody>
      </p:sp>
      <p:sp>
        <p:nvSpPr>
          <p:cNvPr id="3" name="Text Placeholder 2"/>
          <p:cNvSpPr>
            <a:spLocks noGrp="1"/>
          </p:cNvSpPr>
          <p:nvPr>
            <p:ph type="body" sz="quarter" idx="10"/>
          </p:nvPr>
        </p:nvSpPr>
        <p:spPr>
          <a:xfrm>
            <a:off x="519112" y="2338449"/>
            <a:ext cx="11149013" cy="3262432"/>
          </a:xfrm>
        </p:spPr>
        <p:txBody>
          <a:bodyPr/>
          <a:lstStyle/>
          <a:p>
            <a:pPr marL="742950" indent="-742950">
              <a:buFont typeface="+mj-lt"/>
              <a:buAutoNum type="arabicPeriod"/>
            </a:pPr>
            <a:r>
              <a:rPr lang="en-US" b="1">
                <a:latin typeface="+mn-lt"/>
              </a:rPr>
              <a:t>Focus on your app</a:t>
            </a:r>
            <a:r>
              <a:rPr lang="en-US">
                <a:latin typeface="+mn-lt"/>
              </a:rPr>
              <a:t>, not on the infrastructure</a:t>
            </a:r>
          </a:p>
          <a:p>
            <a:pPr marL="742950" indent="-742950">
              <a:buAutoNum type="arabicPeriod"/>
            </a:pPr>
            <a:r>
              <a:rPr lang="en-US" b="1">
                <a:latin typeface="+mn-lt"/>
              </a:rPr>
              <a:t>Flexibility</a:t>
            </a:r>
            <a:r>
              <a:rPr lang="en-US">
                <a:latin typeface="+mn-lt"/>
              </a:rPr>
              <a:t> and openness</a:t>
            </a:r>
          </a:p>
          <a:p>
            <a:pPr marL="742950" indent="-742950">
              <a:buAutoNum type="arabicPeriod"/>
            </a:pPr>
            <a:r>
              <a:rPr lang="en-US">
                <a:latin typeface="+mn-lt"/>
              </a:rPr>
              <a:t>Pay only for </a:t>
            </a:r>
            <a:r>
              <a:rPr lang="en-US" b="1">
                <a:latin typeface="+mn-lt"/>
              </a:rPr>
              <a:t>what you use</a:t>
            </a:r>
          </a:p>
          <a:p>
            <a:pPr marL="742950" indent="-742950">
              <a:buAutoNum type="arabicPeriod"/>
            </a:pPr>
            <a:r>
              <a:rPr lang="en-US" b="1">
                <a:latin typeface="+mn-lt"/>
              </a:rPr>
              <a:t>99.95%</a:t>
            </a:r>
            <a:r>
              <a:rPr lang="en-US">
                <a:latin typeface="+mn-lt"/>
              </a:rPr>
              <a:t> uptime guarantee</a:t>
            </a:r>
          </a:p>
          <a:p>
            <a:pPr marL="742950" indent="-742950">
              <a:buAutoNum type="arabicPeriod"/>
            </a:pPr>
            <a:r>
              <a:rPr lang="en-US">
                <a:latin typeface="+mn-lt"/>
              </a:rPr>
              <a:t>Start </a:t>
            </a:r>
            <a:r>
              <a:rPr lang="en-US" b="1">
                <a:latin typeface="+mn-lt"/>
              </a:rPr>
              <a:t>now</a:t>
            </a:r>
            <a:r>
              <a:rPr lang="en-US">
                <a:latin typeface="+mn-lt"/>
              </a:rPr>
              <a:t> for </a:t>
            </a:r>
            <a:r>
              <a:rPr lang="en-US" b="1">
                <a:latin typeface="+mn-lt"/>
              </a:rPr>
              <a:t>FREE</a:t>
            </a:r>
          </a:p>
        </p:txBody>
      </p:sp>
    </p:spTree>
    <p:extLst>
      <p:ext uri="{BB962C8B-B14F-4D97-AF65-F5344CB8AC3E}">
        <p14:creationId xmlns:p14="http://schemas.microsoft.com/office/powerpoint/2010/main" val="3477613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4294967295"/>
          </p:nvPr>
        </p:nvSpPr>
        <p:spPr>
          <a:xfrm>
            <a:off x="6094413" y="2414588"/>
            <a:ext cx="5591175" cy="997196"/>
          </a:xfrm>
        </p:spPr>
        <p:txBody>
          <a:bodyPr/>
          <a:lstStyle/>
          <a:p>
            <a:pPr marL="0" indent="0">
              <a:buNone/>
            </a:pPr>
            <a:r>
              <a:rPr lang="en-US" sz="7200">
                <a:solidFill>
                  <a:srgbClr val="00AEEF">
                    <a:alpha val="99000"/>
                  </a:srgbClr>
                </a:solidFill>
              </a:rPr>
              <a:t>Start now.</a:t>
            </a:r>
            <a:endParaRPr lang="en-US"/>
          </a:p>
        </p:txBody>
      </p:sp>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62000"/>
                    </a14:imgEffect>
                  </a14:imgLayer>
                </a14:imgProps>
              </a:ext>
              <a:ext uri="{28A0092B-C50C-407E-A947-70E740481C1C}">
                <a14:useLocalDpi xmlns:a14="http://schemas.microsoft.com/office/drawing/2010/main" val="0"/>
              </a:ext>
            </a:extLst>
          </a:blip>
          <a:srcRect/>
          <a:stretch/>
        </p:blipFill>
        <p:spPr>
          <a:xfrm>
            <a:off x="935034" y="1023730"/>
            <a:ext cx="4772722" cy="5834270"/>
          </a:xfrm>
          <a:prstGeom prst="rect">
            <a:avLst/>
          </a:prstGeom>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7238"/>
          <a:stretch/>
        </p:blipFill>
        <p:spPr bwMode="auto">
          <a:xfrm>
            <a:off x="1155634" y="1317266"/>
            <a:ext cx="4347441" cy="276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cstate="print"/>
          <a:stretch>
            <a:fillRect/>
          </a:stretch>
        </p:blipFill>
        <p:spPr>
          <a:xfrm>
            <a:off x="1510080" y="1317265"/>
            <a:ext cx="3646208" cy="2764197"/>
          </a:xfrm>
          <a:prstGeom prst="rect">
            <a:avLst/>
          </a:prstGeom>
        </p:spPr>
      </p:pic>
      <p:sp>
        <p:nvSpPr>
          <p:cNvPr id="4" name="Rectangle 3"/>
          <p:cNvSpPr/>
          <p:nvPr/>
        </p:nvSpPr>
        <p:spPr>
          <a:xfrm>
            <a:off x="6096000" y="3411784"/>
            <a:ext cx="6092825" cy="461665"/>
          </a:xfrm>
          <a:prstGeom prst="rect">
            <a:avLst/>
          </a:prstGeom>
        </p:spPr>
        <p:txBody>
          <a:bodyPr>
            <a:spAutoFit/>
          </a:bodyPr>
          <a:lstStyle/>
          <a:p>
            <a:r>
              <a:rPr lang="en-US">
                <a:solidFill>
                  <a:srgbClr val="00B0F0">
                    <a:alpha val="99000"/>
                  </a:srgbClr>
                </a:solidFill>
                <a:latin typeface="Segoe UI Light" pitchFamily="34" charset="0"/>
              </a:rPr>
              <a:t>Sign-up for your free 90-day trial</a:t>
            </a:r>
            <a:endParaRPr lang="en-US">
              <a:solidFill>
                <a:srgbClr val="595959">
                  <a:alpha val="99000"/>
                </a:srgbClr>
              </a:solidFill>
            </a:endParaRPr>
          </a:p>
        </p:txBody>
      </p:sp>
    </p:spTree>
    <p:extLst>
      <p:ext uri="{BB962C8B-B14F-4D97-AF65-F5344CB8AC3E}">
        <p14:creationId xmlns:p14="http://schemas.microsoft.com/office/powerpoint/2010/main" val="6368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8187772" y="4840306"/>
            <a:ext cx="3336925" cy="15333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6" name="Picture 15" descr="http://eventboss.azurewebsites.net/Feedback/QR/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6694" y="2353333"/>
            <a:ext cx="3741431" cy="3741431"/>
          </a:xfrm>
          <a:prstGeom prst="rect">
            <a:avLst/>
          </a:prstGeom>
          <a:noFill/>
          <a:ln>
            <a:noFill/>
          </a:ln>
        </p:spPr>
      </p:pic>
      <p:sp>
        <p:nvSpPr>
          <p:cNvPr id="2" name="Title 1"/>
          <p:cNvSpPr>
            <a:spLocks noGrp="1"/>
          </p:cNvSpPr>
          <p:nvPr>
            <p:ph type="title"/>
          </p:nvPr>
        </p:nvSpPr>
        <p:spPr/>
        <p:txBody>
          <a:bodyPr/>
          <a:lstStyle/>
          <a:p>
            <a:r>
              <a:rPr lang="en-US" sz="5400"/>
              <a:t>Feedback, material and contacts</a:t>
            </a:r>
          </a:p>
        </p:txBody>
      </p:sp>
      <p:sp>
        <p:nvSpPr>
          <p:cNvPr id="22" name="Rectangle 21"/>
          <p:cNvSpPr/>
          <p:nvPr/>
        </p:nvSpPr>
        <p:spPr>
          <a:xfrm>
            <a:off x="8363651" y="5623839"/>
            <a:ext cx="2867516" cy="461665"/>
          </a:xfrm>
          <a:prstGeom prst="rect">
            <a:avLst/>
          </a:prstGeom>
        </p:spPr>
        <p:txBody>
          <a:bodyPr wrap="none">
            <a:spAutoFit/>
          </a:bodyPr>
          <a:lstStyle/>
          <a:p>
            <a:pPr algn="ctr"/>
            <a:r>
              <a:rPr lang="en-US" b="1"/>
              <a:t>tagr.com/t/V37z8s</a:t>
            </a:r>
          </a:p>
        </p:txBody>
      </p:sp>
      <p:sp>
        <p:nvSpPr>
          <p:cNvPr id="27" name="Rectangle 26"/>
          <p:cNvSpPr/>
          <p:nvPr/>
        </p:nvSpPr>
        <p:spPr bwMode="auto">
          <a:xfrm>
            <a:off x="8187772" y="976497"/>
            <a:ext cx="3336925" cy="15333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28" name="Group 27"/>
          <p:cNvGrpSpPr/>
          <p:nvPr/>
        </p:nvGrpSpPr>
        <p:grpSpPr>
          <a:xfrm rot="21064619">
            <a:off x="8586595" y="1346606"/>
            <a:ext cx="2508799" cy="1025815"/>
            <a:chOff x="349885" y="4236214"/>
            <a:chExt cx="5800069" cy="2371571"/>
          </a:xfrm>
          <a:noFill/>
          <a:effectLst>
            <a:glow rad="228600">
              <a:schemeClr val="accent6">
                <a:satMod val="175000"/>
                <a:alpha val="40000"/>
              </a:schemeClr>
            </a:glow>
          </a:effectLst>
        </p:grpSpPr>
        <p:pic>
          <p:nvPicPr>
            <p:cNvPr id="29" name="Picture 28"/>
            <p:cNvPicPr preferRelativeResize="0">
              <a:picLocks/>
            </p:cNvPicPr>
            <p:nvPr>
              <p:custDataLst>
                <p:custData r:id="rId1"/>
              </p:custDataLst>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l="20703" t="25355" r="21167" b="23492"/>
            <a:stretch/>
          </p:blipFill>
          <p:spPr>
            <a:xfrm>
              <a:off x="349885" y="4465608"/>
              <a:ext cx="2008597" cy="1767551"/>
            </a:xfrm>
            <a:prstGeom prst="rect">
              <a:avLst/>
            </a:prstGeom>
            <a:grpFill/>
            <a:ln>
              <a:noFill/>
            </a:ln>
          </p:spPr>
        </p:pic>
        <p:pic>
          <p:nvPicPr>
            <p:cNvPr id="30" name="Picture 29"/>
            <p:cNvPicPr preferRelativeResize="0">
              <a:picLocks/>
            </p:cNvPicPr>
            <p:nvPr>
              <p:custDataLst>
                <p:custData r:id="rId2"/>
              </p:custDataLst>
            </p:nvPr>
          </p:nvPicPr>
          <p:blipFill rotWithShape="1">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l="22965" t="21068" r="22017" b="23439"/>
            <a:stretch/>
          </p:blipFill>
          <p:spPr>
            <a:xfrm>
              <a:off x="4198917" y="4438067"/>
              <a:ext cx="1951037" cy="1967862"/>
            </a:xfrm>
            <a:prstGeom prst="rect">
              <a:avLst/>
            </a:prstGeom>
            <a:grpFill/>
            <a:ln>
              <a:noFill/>
            </a:ln>
          </p:spPr>
        </p:pic>
        <p:pic>
          <p:nvPicPr>
            <p:cNvPr id="31" name="Picture 30"/>
            <p:cNvPicPr preferRelativeResize="0">
              <a:picLocks/>
            </p:cNvPicPr>
            <p:nvPr>
              <p:custDataLst>
                <p:custData r:id="rId3"/>
              </p:custDataLst>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74640" y="4236214"/>
              <a:ext cx="1408118" cy="2371571"/>
            </a:xfrm>
            <a:prstGeom prst="rect">
              <a:avLst/>
            </a:prstGeom>
            <a:grpFill/>
            <a:ln>
              <a:noFill/>
            </a:ln>
          </p:spPr>
        </p:pic>
      </p:grpSp>
      <p:sp>
        <p:nvSpPr>
          <p:cNvPr id="35" name="Rectangle 34"/>
          <p:cNvSpPr/>
          <p:nvPr/>
        </p:nvSpPr>
        <p:spPr>
          <a:xfrm>
            <a:off x="549498" y="1556995"/>
            <a:ext cx="7494846" cy="3662541"/>
          </a:xfrm>
          <a:prstGeom prst="rect">
            <a:avLst/>
          </a:prstGeom>
        </p:spPr>
        <p:txBody>
          <a:bodyPr wrap="square">
            <a:spAutoFit/>
          </a:bodyPr>
          <a:lstStyle/>
          <a:p>
            <a:r>
              <a:rPr lang="en-US" sz="2800">
                <a:solidFill>
                  <a:srgbClr val="00B0F0">
                    <a:alpha val="99000"/>
                  </a:srgbClr>
                </a:solidFill>
                <a:latin typeface="Segoe UI Light" pitchFamily="34" charset="0"/>
              </a:rPr>
              <a:t>Sign-up for your free 90-day trial</a:t>
            </a:r>
          </a:p>
          <a:p>
            <a:r>
              <a:rPr lang="en-US">
                <a:solidFill>
                  <a:srgbClr val="595959">
                    <a:alpha val="99000"/>
                  </a:srgbClr>
                </a:solidFill>
              </a:rPr>
              <a:t>http://bit.ly/V71DHJ</a:t>
            </a:r>
          </a:p>
          <a:p>
            <a:endParaRPr lang="en-US" sz="2800"/>
          </a:p>
          <a:p>
            <a:r>
              <a:rPr lang="en-US" sz="2800">
                <a:solidFill>
                  <a:srgbClr val="00B0F0">
                    <a:alpha val="99000"/>
                  </a:srgbClr>
                </a:solidFill>
                <a:latin typeface="Segoe UI Light" pitchFamily="34" charset="0"/>
              </a:rPr>
              <a:t>Contacts on twitter</a:t>
            </a:r>
          </a:p>
          <a:p>
            <a:endParaRPr lang="en-US"/>
          </a:p>
          <a:p>
            <a:r>
              <a:rPr lang="en-US">
                <a:solidFill>
                  <a:srgbClr val="00B0F0">
                    <a:alpha val="99000"/>
                  </a:srgbClr>
                </a:solidFill>
                <a:latin typeface="Segoe UI Light" pitchFamily="34" charset="0"/>
              </a:rPr>
              <a:t>Africa Apps Blog</a:t>
            </a:r>
            <a:br>
              <a:rPr lang="en-US">
                <a:solidFill>
                  <a:srgbClr val="00B0F0">
                    <a:alpha val="99000"/>
                  </a:srgbClr>
                </a:solidFill>
                <a:latin typeface="Segoe UI Light" pitchFamily="34" charset="0"/>
              </a:rPr>
            </a:br>
            <a:r>
              <a:rPr lang="en-US">
                <a:solidFill>
                  <a:srgbClr val="595959">
                    <a:alpha val="99000"/>
                  </a:srgbClr>
                </a:solidFill>
              </a:rPr>
              <a:t>http://blogs.msdn.com/b/africaapps/</a:t>
            </a:r>
            <a:br>
              <a:rPr lang="en-US"/>
            </a:br>
            <a:endParaRPr lang="en-US"/>
          </a:p>
          <a:p>
            <a:r>
              <a:rPr lang="en-US" sz="2800">
                <a:solidFill>
                  <a:srgbClr val="00B0F0">
                    <a:alpha val="99000"/>
                  </a:srgbClr>
                </a:solidFill>
                <a:latin typeface="Segoe UI Light" pitchFamily="34" charset="0"/>
              </a:rPr>
              <a:t>Scan the code and give feedback on the session</a:t>
            </a:r>
            <a:endParaRPr lang="en-US" sz="1800">
              <a:solidFill>
                <a:srgbClr val="595959">
                  <a:alpha val="99000"/>
                </a:srgbClr>
              </a:solidFill>
            </a:endParaRPr>
          </a:p>
        </p:txBody>
      </p:sp>
      <p:grpSp>
        <p:nvGrpSpPr>
          <p:cNvPr id="36" name="Group 35"/>
          <p:cNvGrpSpPr/>
          <p:nvPr/>
        </p:nvGrpSpPr>
        <p:grpSpPr>
          <a:xfrm>
            <a:off x="3407941" y="2798312"/>
            <a:ext cx="4460119" cy="471727"/>
            <a:chOff x="6124391" y="3967518"/>
            <a:chExt cx="4460119" cy="471727"/>
          </a:xfrm>
        </p:grpSpPr>
        <p:pic>
          <p:nvPicPr>
            <p:cNvPr id="37" name="Picture 36"/>
            <p:cNvPicPr>
              <a:picLocks noChangeAspect="1"/>
            </p:cNvPicPr>
            <p:nvPr/>
          </p:nvPicPr>
          <p:blipFill>
            <a:blip r:embed="rId10" cstate="print">
              <a:duotone>
                <a:prstClr val="black"/>
                <a:srgbClr val="595959">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24391" y="3967518"/>
              <a:ext cx="471727" cy="471727"/>
            </a:xfrm>
            <a:prstGeom prst="rect">
              <a:avLst/>
            </a:prstGeom>
          </p:spPr>
        </p:pic>
        <p:sp>
          <p:nvSpPr>
            <p:cNvPr id="38" name="TextBox 37"/>
            <p:cNvSpPr txBox="1"/>
            <p:nvPr/>
          </p:nvSpPr>
          <p:spPr>
            <a:xfrm>
              <a:off x="6506471" y="4007599"/>
              <a:ext cx="4078039" cy="387798"/>
            </a:xfrm>
            <a:prstGeom prst="rect">
              <a:avLst/>
            </a:prstGeom>
            <a:noFill/>
          </p:spPr>
          <p:txBody>
            <a:bodyPr wrap="none" lIns="0" tIns="0" rIns="0" bIns="0" rtlCol="0">
              <a:spAutoFit/>
            </a:bodyPr>
            <a:lstStyle/>
            <a:p>
              <a:pPr>
                <a:lnSpc>
                  <a:spcPct val="90000"/>
                </a:lnSpc>
                <a:spcBef>
                  <a:spcPct val="20000"/>
                </a:spcBef>
                <a:buSzPct val="80000"/>
              </a:pPr>
              <a:r>
                <a:rPr lang="en-US">
                  <a:solidFill>
                    <a:schemeClr val="tx2"/>
                  </a:solidFill>
                  <a:latin typeface="Segoe WP Semibold" panose="020B0702040204020203" pitchFamily="34" charset="0"/>
                  <a:cs typeface="Segoe WP Semibold" panose="020B0702040204020203" pitchFamily="34" charset="0"/>
                </a:rPr>
                <a:t> @</a:t>
              </a:r>
              <a:r>
                <a:rPr lang="en-US" err="1">
                  <a:solidFill>
                    <a:schemeClr val="tx2"/>
                  </a:solidFill>
                  <a:latin typeface="Segoe WP Semibold" panose="020B0702040204020203" pitchFamily="34" charset="0"/>
                  <a:cs typeface="Segoe WP Semibold" panose="020B0702040204020203" pitchFamily="34" charset="0"/>
                </a:rPr>
                <a:t>sabbour</a:t>
              </a:r>
              <a:r>
                <a:rPr lang="en-US">
                  <a:solidFill>
                    <a:schemeClr val="tx2"/>
                  </a:solidFill>
                  <a:latin typeface="Segoe WP Semibold" panose="020B0702040204020203" pitchFamily="34" charset="0"/>
                  <a:cs typeface="Segoe WP Semibold" panose="020B0702040204020203" pitchFamily="34" charset="0"/>
                </a:rPr>
                <a:t> </a:t>
              </a:r>
              <a:r>
                <a:rPr lang="en-US" sz="2800">
                  <a:solidFill>
                    <a:srgbClr val="00B0F0">
                      <a:alpha val="99000"/>
                    </a:srgbClr>
                  </a:solidFill>
                  <a:latin typeface="Segoe UI Light" pitchFamily="34" charset="0"/>
                </a:rPr>
                <a:t>and</a:t>
              </a:r>
              <a:r>
                <a:rPr lang="en-US">
                  <a:solidFill>
                    <a:schemeClr val="tx2"/>
                  </a:solidFill>
                  <a:latin typeface="Segoe WP Semibold" panose="020B0702040204020203" pitchFamily="34" charset="0"/>
                  <a:cs typeface="Segoe WP Semibold" panose="020B0702040204020203" pitchFamily="34" charset="0"/>
                </a:rPr>
                <a:t> @</a:t>
              </a:r>
              <a:r>
                <a:rPr lang="en-US" err="1">
                  <a:solidFill>
                    <a:schemeClr val="tx2"/>
                  </a:solidFill>
                  <a:latin typeface="Segoe WP Semibold" panose="020B0702040204020203" pitchFamily="34" charset="0"/>
                  <a:cs typeface="Segoe WP Semibold" panose="020B0702040204020203" pitchFamily="34" charset="0"/>
                </a:rPr>
                <a:t>AfricaApps</a:t>
              </a:r>
              <a:endParaRPr lang="en-US">
                <a:solidFill>
                  <a:schemeClr val="tx2"/>
                </a:solidFill>
                <a:latin typeface="Segoe WP Semibold" panose="020B0702040204020203" pitchFamily="34" charset="0"/>
                <a:cs typeface="Segoe WP Semibold" panose="020B0702040204020203" pitchFamily="34" charset="0"/>
              </a:endParaRPr>
            </a:p>
          </p:txBody>
        </p:sp>
      </p:grpSp>
    </p:spTree>
    <p:extLst>
      <p:ext uri="{BB962C8B-B14F-4D97-AF65-F5344CB8AC3E}">
        <p14:creationId xmlns:p14="http://schemas.microsoft.com/office/powerpoint/2010/main" val="20141962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3" y="1289682"/>
            <a:ext cx="7645400" cy="923073"/>
            <a:chOff x="3031844" y="1170370"/>
            <a:chExt cx="7645400" cy="923314"/>
          </a:xfrm>
        </p:grpSpPr>
        <p:grpSp>
          <p:nvGrpSpPr>
            <p:cNvPr id="20" name="Group 19"/>
            <p:cNvGrpSpPr/>
            <p:nvPr/>
          </p:nvGrpSpPr>
          <p:grpSpPr>
            <a:xfrm>
              <a:off x="3031844" y="1170370"/>
              <a:ext cx="7645400" cy="923314"/>
              <a:chOff x="2540230" y="5754872"/>
              <a:chExt cx="7645400" cy="923314"/>
            </a:xfrm>
          </p:grpSpPr>
          <p:sp>
            <p:nvSpPr>
              <p:cNvPr id="21" name="Rectangle 20"/>
              <p:cNvSpPr/>
              <p:nvPr/>
            </p:nvSpPr>
            <p:spPr bwMode="auto">
              <a:xfrm>
                <a:off x="2540230" y="6093147"/>
                <a:ext cx="6654800" cy="262467"/>
              </a:xfrm>
              <a:prstGeom prst="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sp>
            <p:nvSpPr>
              <p:cNvPr id="22" name="TextBox 21"/>
              <p:cNvSpPr txBox="1"/>
              <p:nvPr/>
            </p:nvSpPr>
            <p:spPr>
              <a:xfrm>
                <a:off x="9195029" y="5754872"/>
                <a:ext cx="990601" cy="923314"/>
              </a:xfrm>
              <a:prstGeom prst="rect">
                <a:avLst/>
              </a:prstGeom>
              <a:noFill/>
            </p:spPr>
            <p:txBody>
              <a:bodyPr wrap="square" lIns="0" tIns="0" rIns="0" bIns="0" rtlCol="0">
                <a:spAutoFit/>
              </a:bodyPr>
              <a:lstStyle/>
              <a:p>
                <a:pPr algn="ctr" defTabSz="1218693">
                  <a:lnSpc>
                    <a:spcPct val="90000"/>
                  </a:lnSpc>
                  <a:spcBef>
                    <a:spcPct val="20000"/>
                  </a:spcBef>
                  <a:buSzPct val="80000"/>
                </a:pPr>
                <a:r>
                  <a:rPr lang="en-US" sz="6665">
                    <a:gradFill>
                      <a:gsLst>
                        <a:gs pos="0">
                          <a:srgbClr val="5F5F5F"/>
                        </a:gs>
                        <a:gs pos="100000">
                          <a:srgbClr val="5F5F5F"/>
                        </a:gs>
                      </a:gsLst>
                      <a:lin ang="5400000" scaled="0"/>
                    </a:gradFill>
                    <a:latin typeface="Segoe UI Light" pitchFamily="34" charset="0"/>
                  </a:rPr>
                  <a:t>1</a:t>
                </a: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grpSp>
        <p:nvGrpSpPr>
          <p:cNvPr id="67" name="Group 66"/>
          <p:cNvGrpSpPr/>
          <p:nvPr/>
        </p:nvGrpSpPr>
        <p:grpSpPr>
          <a:xfrm>
            <a:off x="-2" y="5727174"/>
            <a:ext cx="12188828" cy="1046024"/>
            <a:chOff x="-5012461" y="5194194"/>
            <a:chExt cx="16033938" cy="1376362"/>
          </a:xfrm>
        </p:grpSpPr>
        <p:pic>
          <p:nvPicPr>
            <p:cNvPr id="6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012461" y="5194194"/>
              <a:ext cx="1447407"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9571520" y="5194194"/>
              <a:ext cx="1449957" cy="1376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895"/>
            <a:ext cx="12188826" cy="982978"/>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4"/>
                <a:ext cx="1589530" cy="44318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8762" algn="l"/>
                  </a:tabLst>
                </a:pPr>
                <a:r>
                  <a:rPr sz="3199">
                    <a:gradFill>
                      <a:gsLst>
                        <a:gs pos="0">
                          <a:srgbClr val="0071BC"/>
                        </a:gs>
                        <a:gs pos="100000">
                          <a:srgbClr val="0071BC"/>
                        </a:gs>
                      </a:gsLst>
                      <a:lin ang="5400000" scaled="0"/>
                    </a:gradFill>
                  </a:rPr>
                  <a:t>shared</a:t>
                </a:r>
              </a:p>
            </p:txBody>
          </p:sp>
          <p:sp>
            <p:nvSpPr>
              <p:cNvPr id="75" name="Title 1"/>
              <p:cNvSpPr txBox="1">
                <a:spLocks/>
              </p:cNvSpPr>
              <p:nvPr/>
            </p:nvSpPr>
            <p:spPr>
              <a:xfrm>
                <a:off x="8681891" y="453411"/>
                <a:ext cx="1838633" cy="44318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8762" algn="l"/>
                  </a:tabLst>
                </a:pPr>
                <a:r>
                  <a:rPr sz="3199">
                    <a:solidFill>
                      <a:srgbClr val="FFFFFF"/>
                    </a:solidFill>
                  </a:rPr>
                  <a:t>reserved</a:t>
                </a: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18" y="1590427"/>
            <a:ext cx="6576424" cy="4690016"/>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4" cy="221657"/>
              </a:xfrm>
              <a:prstGeom prst="rect">
                <a:avLst/>
              </a:prstGeom>
              <a:noFill/>
            </p:spPr>
            <p:txBody>
              <a:bodyPr wrap="square" lIns="0" tIns="0" rIns="0" bIns="0" rtlCol="0">
                <a:spAutoFit/>
              </a:bodyPr>
              <a:lstStyle/>
              <a:p>
                <a:pPr defTabSz="1218693">
                  <a:lnSpc>
                    <a:spcPct val="90000"/>
                  </a:lnSpc>
                  <a:spcBef>
                    <a:spcPct val="20000"/>
                  </a:spcBef>
                  <a:buSzPct val="80000"/>
                </a:pPr>
                <a:r>
                  <a:rPr lang="en-US" sz="1600" b="1" cap="all">
                    <a:gradFill>
                      <a:gsLst>
                        <a:gs pos="0">
                          <a:srgbClr val="FFFFFF"/>
                        </a:gs>
                        <a:gs pos="100000">
                          <a:srgbClr val="FFFFFF"/>
                        </a:gs>
                      </a:gsLst>
                      <a:lin ang="5400000" scaled="0"/>
                    </a:gradFill>
                  </a:rPr>
                  <a:t>Shared instances</a:t>
                </a: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grpSp>
      <p:grpSp>
        <p:nvGrpSpPr>
          <p:cNvPr id="8" name="Group 7"/>
          <p:cNvGrpSpPr/>
          <p:nvPr/>
        </p:nvGrpSpPr>
        <p:grpSpPr>
          <a:xfrm>
            <a:off x="3774800" y="3844310"/>
            <a:ext cx="852458" cy="530550"/>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3199">
                  <a:gradFill>
                    <a:gsLst>
                      <a:gs pos="0">
                        <a:srgbClr val="FFFFFF"/>
                      </a:gs>
                      <a:gs pos="100000">
                        <a:srgbClr val="FFFFFF"/>
                      </a:gs>
                    </a:gsLst>
                    <a:lin ang="5400000" scaled="0"/>
                  </a:gradFill>
                  <a:sym typeface="Wingdings" pitchFamily="2" charset="2"/>
                </a:rPr>
                <a:t>:-)</a:t>
              </a:r>
              <a:endParaRPr lang="en-US" sz="2799">
                <a:gradFill>
                  <a:gsLst>
                    <a:gs pos="0">
                      <a:srgbClr val="FFFFFF"/>
                    </a:gs>
                    <a:gs pos="100000">
                      <a:srgbClr val="FFFFFF"/>
                    </a:gs>
                  </a:gsLst>
                  <a:lin ang="5400000" scaled="0"/>
                </a:gradFill>
              </a:endParaRPr>
            </a:p>
          </p:txBody>
        </p:sp>
      </p:grpSp>
      <p:sp>
        <p:nvSpPr>
          <p:cNvPr id="105" name="Title 1"/>
          <p:cNvSpPr txBox="1">
            <a:spLocks/>
          </p:cNvSpPr>
          <p:nvPr/>
        </p:nvSpPr>
        <p:spPr>
          <a:xfrm>
            <a:off x="1222077" y="1534087"/>
            <a:ext cx="1589530" cy="44307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8762" algn="l"/>
              </a:tabLst>
            </a:pPr>
            <a:r>
              <a:rPr sz="3199">
                <a:gradFill>
                  <a:gsLst>
                    <a:gs pos="0">
                      <a:srgbClr val="5F5F5F"/>
                    </a:gs>
                    <a:gs pos="100000">
                      <a:srgbClr val="5F5F5F"/>
                    </a:gs>
                  </a:gsLst>
                  <a:lin ang="5400000" scaled="0"/>
                </a:gradFill>
                <a:latin typeface="Segoe UI" pitchFamily="34" charset="0"/>
                <a:ea typeface="Segoe UI" pitchFamily="34" charset="0"/>
                <a:cs typeface="Segoe UI" pitchFamily="34" charset="0"/>
              </a:rPr>
              <a:t>shared</a:t>
            </a:r>
          </a:p>
        </p:txBody>
      </p: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web sites</a:t>
            </a:r>
          </a:p>
        </p:txBody>
      </p:sp>
    </p:spTree>
    <p:extLst>
      <p:ext uri="{BB962C8B-B14F-4D97-AF65-F5344CB8AC3E}">
        <p14:creationId xmlns:p14="http://schemas.microsoft.com/office/powerpoint/2010/main" val="36277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3" y="1289677"/>
            <a:ext cx="7645400" cy="923073"/>
            <a:chOff x="3031844" y="1170371"/>
            <a:chExt cx="7645400" cy="923315"/>
          </a:xfrm>
        </p:grpSpPr>
        <p:grpSp>
          <p:nvGrpSpPr>
            <p:cNvPr id="20" name="Group 19"/>
            <p:cNvGrpSpPr/>
            <p:nvPr/>
          </p:nvGrpSpPr>
          <p:grpSpPr>
            <a:xfrm>
              <a:off x="3031844" y="1170371"/>
              <a:ext cx="7645400" cy="923315"/>
              <a:chOff x="2540230" y="5754873"/>
              <a:chExt cx="7645400" cy="923315"/>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sp>
            <p:nvSpPr>
              <p:cNvPr id="22" name="TextBox 21"/>
              <p:cNvSpPr txBox="1"/>
              <p:nvPr/>
            </p:nvSpPr>
            <p:spPr>
              <a:xfrm>
                <a:off x="9195029" y="5754873"/>
                <a:ext cx="990601" cy="92331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5">
                    <a:gradFill>
                      <a:gsLst>
                        <a:gs pos="0">
                          <a:srgbClr val="5F5F5F"/>
                        </a:gs>
                        <a:gs pos="100000">
                          <a:srgbClr val="5F5F5F"/>
                        </a:gs>
                      </a:gsLst>
                      <a:lin ang="5400000" scaled="0"/>
                    </a:gradFill>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grpSp>
        <p:nvGrpSpPr>
          <p:cNvPr id="67" name="Group 66"/>
          <p:cNvGrpSpPr/>
          <p:nvPr/>
        </p:nvGrpSpPr>
        <p:grpSpPr>
          <a:xfrm>
            <a:off x="-2" y="5727174"/>
            <a:ext cx="12188828" cy="1046024"/>
            <a:chOff x="-5012461" y="5194194"/>
            <a:chExt cx="16033938" cy="1376362"/>
          </a:xfrm>
        </p:grpSpPr>
        <p:pic>
          <p:nvPicPr>
            <p:cNvPr id="6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012461" y="5194194"/>
              <a:ext cx="1447407" cy="1376361"/>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9571520" y="5194194"/>
              <a:ext cx="1449957" cy="1376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292418" y="1590427"/>
            <a:ext cx="6576424" cy="4690016"/>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4" cy="221657"/>
              </a:xfrm>
              <a:prstGeom prst="rect">
                <a:avLst/>
              </a:prstGeom>
              <a:noFill/>
            </p:spPr>
            <p:txBody>
              <a:bodyPr wrap="square" lIns="0" tIns="0" rIns="0" bIns="0" rtlCol="0">
                <a:spAutoFit/>
              </a:bodyPr>
              <a:lstStyle/>
              <a:p>
                <a:pPr defTabSz="1218693">
                  <a:lnSpc>
                    <a:spcPct val="90000"/>
                  </a:lnSpc>
                  <a:spcBef>
                    <a:spcPct val="20000"/>
                  </a:spcBef>
                  <a:buSzPct val="80000"/>
                </a:pPr>
                <a:r>
                  <a:rPr lang="en-US" sz="1600" b="1" cap="all">
                    <a:gradFill>
                      <a:gsLst>
                        <a:gs pos="0">
                          <a:srgbClr val="FFFFFF"/>
                        </a:gs>
                        <a:gs pos="100000">
                          <a:srgbClr val="FFFFFF"/>
                        </a:gs>
                      </a:gsLst>
                      <a:lin ang="5400000" scaled="0"/>
                    </a:gradFill>
                  </a:rPr>
                  <a:t>Shared instances</a:t>
                </a: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grpSp>
      <p:grpSp>
        <p:nvGrpSpPr>
          <p:cNvPr id="8" name="Group 7"/>
          <p:cNvGrpSpPr/>
          <p:nvPr/>
        </p:nvGrpSpPr>
        <p:grpSpPr>
          <a:xfrm>
            <a:off x="3774800" y="3844585"/>
            <a:ext cx="852458" cy="530550"/>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3199">
                  <a:gradFill>
                    <a:gsLst>
                      <a:gs pos="0">
                        <a:srgbClr val="FFFFFF"/>
                      </a:gs>
                      <a:gs pos="100000">
                        <a:srgbClr val="FFFFFF"/>
                      </a:gs>
                    </a:gsLst>
                    <a:lin ang="5400000" scaled="0"/>
                  </a:gradFill>
                  <a:sym typeface="Wingdings" pitchFamily="2" charset="2"/>
                </a:rPr>
                <a:t>:-)</a:t>
              </a:r>
              <a:endParaRPr lang="en-US" sz="2799">
                <a:gradFill>
                  <a:gsLst>
                    <a:gs pos="0">
                      <a:srgbClr val="FFFFFF"/>
                    </a:gs>
                    <a:gs pos="100000">
                      <a:srgbClr val="FFFFFF"/>
                    </a:gs>
                  </a:gsLst>
                  <a:lin ang="5400000" scaled="0"/>
                </a:gradFill>
              </a:endParaRPr>
            </a:p>
          </p:txBody>
        </p:sp>
      </p:grpSp>
      <p:grpSp>
        <p:nvGrpSpPr>
          <p:cNvPr id="114" name="Group 113"/>
          <p:cNvGrpSpPr/>
          <p:nvPr/>
        </p:nvGrpSpPr>
        <p:grpSpPr>
          <a:xfrm>
            <a:off x="1850961" y="4536086"/>
            <a:ext cx="852458" cy="530550"/>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3199">
                  <a:gradFill>
                    <a:gsLst>
                      <a:gs pos="0">
                        <a:srgbClr val="FFFFFF"/>
                      </a:gs>
                      <a:gs pos="100000">
                        <a:srgbClr val="FFFFFF"/>
                      </a:gs>
                    </a:gsLst>
                    <a:lin ang="5400000" scaled="0"/>
                  </a:gradFill>
                  <a:sym typeface="Wingdings" pitchFamily="2" charset="2"/>
                </a:rPr>
                <a:t>:-)</a:t>
              </a:r>
              <a:endParaRPr lang="en-US" sz="2799">
                <a:gradFill>
                  <a:gsLst>
                    <a:gs pos="0">
                      <a:srgbClr val="FFFFFF"/>
                    </a:gs>
                    <a:gs pos="100000">
                      <a:srgbClr val="FFFFFF"/>
                    </a:gs>
                  </a:gsLst>
                  <a:lin ang="5400000" scaled="0"/>
                </a:gradFill>
              </a:endParaRPr>
            </a:p>
          </p:txBody>
        </p:sp>
      </p:grpSp>
      <p:grpSp>
        <p:nvGrpSpPr>
          <p:cNvPr id="119" name="Group 118"/>
          <p:cNvGrpSpPr/>
          <p:nvPr/>
        </p:nvGrpSpPr>
        <p:grpSpPr>
          <a:xfrm>
            <a:off x="-1" y="895"/>
            <a:ext cx="12188826" cy="982978"/>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4"/>
                <a:ext cx="1589530" cy="44318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8762" algn="l"/>
                  </a:tabLst>
                </a:pPr>
                <a:r>
                  <a:rPr sz="3199">
                    <a:gradFill>
                      <a:gsLst>
                        <a:gs pos="0">
                          <a:srgbClr val="0071BC"/>
                        </a:gs>
                        <a:gs pos="100000">
                          <a:srgbClr val="0071BC"/>
                        </a:gs>
                      </a:gsLst>
                      <a:lin ang="5400000" scaled="0"/>
                    </a:gradFill>
                  </a:rPr>
                  <a:t>shared</a:t>
                </a:r>
              </a:p>
            </p:txBody>
          </p:sp>
          <p:sp>
            <p:nvSpPr>
              <p:cNvPr id="125" name="Title 1"/>
              <p:cNvSpPr txBox="1">
                <a:spLocks/>
              </p:cNvSpPr>
              <p:nvPr/>
            </p:nvSpPr>
            <p:spPr>
              <a:xfrm>
                <a:off x="8681891" y="453411"/>
                <a:ext cx="1838633" cy="44318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8762" algn="l"/>
                  </a:tabLst>
                </a:pPr>
                <a:r>
                  <a:rPr sz="3199">
                    <a:solidFill>
                      <a:srgbClr val="FFFFFF"/>
                    </a:solidFill>
                  </a:rPr>
                  <a:t>reserved</a:t>
                </a: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7" y="1534083"/>
            <a:ext cx="1589530" cy="443070"/>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142"/>
            <a:r>
              <a:rPr sz="3199">
                <a:gradFill>
                  <a:gsLst>
                    <a:gs pos="0">
                      <a:srgbClr val="5F5F5F"/>
                    </a:gs>
                    <a:gs pos="100000">
                      <a:srgbClr val="5F5F5F"/>
                    </a:gs>
                  </a:gsLst>
                  <a:lin ang="5400000" scaled="0"/>
                </a:gradFill>
              </a:rPr>
              <a:t>shared</a:t>
            </a:r>
          </a:p>
        </p:txBody>
      </p:sp>
      <p:sp>
        <p:nvSpPr>
          <p:cNvPr id="2" name="Title 1"/>
          <p:cNvSpPr>
            <a:spLocks noGrp="1"/>
          </p:cNvSpPr>
          <p:nvPr>
            <p:ph type="title"/>
          </p:nvPr>
        </p:nvSpPr>
        <p:spPr/>
        <p:txBody>
          <a:bodyPr/>
          <a:lstStyle/>
          <a:p>
            <a:r>
              <a:rPr lang="en-US">
                <a:gradFill>
                  <a:gsLst>
                    <a:gs pos="0">
                      <a:srgbClr val="FFFFFF"/>
                    </a:gs>
                    <a:gs pos="100000">
                      <a:srgbClr val="FFFFFF"/>
                    </a:gs>
                  </a:gsLst>
                  <a:lin ang="5400000" scaled="0"/>
                </a:gradFill>
              </a:rPr>
              <a:t>web sites </a:t>
            </a:r>
          </a:p>
        </p:txBody>
      </p:sp>
    </p:spTree>
    <p:extLst>
      <p:ext uri="{BB962C8B-B14F-4D97-AF65-F5344CB8AC3E}">
        <p14:creationId xmlns:p14="http://schemas.microsoft.com/office/powerpoint/2010/main" val="136508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18" y="1590427"/>
            <a:ext cx="6576424" cy="4690016"/>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4" cy="221657"/>
                </a:xfrm>
                <a:prstGeom prst="rect">
                  <a:avLst/>
                </a:prstGeom>
                <a:noFill/>
              </p:spPr>
              <p:txBody>
                <a:bodyPr wrap="square" lIns="0" tIns="0" rIns="0" bIns="0" rtlCol="0">
                  <a:spAutoFit/>
                </a:bodyPr>
                <a:lstStyle/>
                <a:p>
                  <a:pPr defTabSz="1218693">
                    <a:lnSpc>
                      <a:spcPct val="90000"/>
                    </a:lnSpc>
                    <a:spcBef>
                      <a:spcPct val="20000"/>
                    </a:spcBef>
                    <a:buSzPct val="80000"/>
                  </a:pPr>
                  <a:r>
                    <a:rPr lang="en-US" sz="1600" b="1" cap="all">
                      <a:solidFill>
                        <a:srgbClr val="FFFFFF"/>
                      </a:solidFill>
                    </a:rPr>
                    <a:t>Shared instances</a:t>
                  </a: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3199">
                    <a:gradFill>
                      <a:gsLst>
                        <a:gs pos="0">
                          <a:srgbClr val="FFFFFF"/>
                        </a:gs>
                        <a:gs pos="100000">
                          <a:srgbClr val="FFFFFF"/>
                        </a:gs>
                      </a:gsLst>
                      <a:lin ang="5400000" scaled="0"/>
                    </a:gradFill>
                    <a:sym typeface="Wingdings" pitchFamily="2" charset="2"/>
                  </a:rPr>
                  <a:t>:-)</a:t>
                </a:r>
                <a:endParaRPr lang="en-US" sz="2799">
                  <a:gradFill>
                    <a:gsLst>
                      <a:gs pos="0">
                        <a:srgbClr val="FFFFFF"/>
                      </a:gs>
                      <a:gs pos="100000">
                        <a:srgbClr val="FFFFFF"/>
                      </a:gs>
                    </a:gsLst>
                    <a:lin ang="5400000" scaled="0"/>
                  </a:gradFill>
                </a:endParaRPr>
              </a:p>
            </p:txBody>
          </p:sp>
        </p:grpSp>
      </p:grpSp>
      <p:grpSp>
        <p:nvGrpSpPr>
          <p:cNvPr id="10" name="Group 9"/>
          <p:cNvGrpSpPr/>
          <p:nvPr/>
        </p:nvGrpSpPr>
        <p:grpSpPr>
          <a:xfrm>
            <a:off x="-1" y="894"/>
            <a:ext cx="12180802" cy="982979"/>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88" name="Group 87"/>
          <p:cNvGrpSpPr/>
          <p:nvPr/>
        </p:nvGrpSpPr>
        <p:grpSpPr>
          <a:xfrm>
            <a:off x="3031843" y="1293759"/>
            <a:ext cx="7645400" cy="923073"/>
            <a:chOff x="3031844" y="1170370"/>
            <a:chExt cx="7645400" cy="923315"/>
          </a:xfrm>
        </p:grpSpPr>
        <p:grpSp>
          <p:nvGrpSpPr>
            <p:cNvPr id="20" name="Group 19"/>
            <p:cNvGrpSpPr/>
            <p:nvPr/>
          </p:nvGrpSpPr>
          <p:grpSpPr>
            <a:xfrm>
              <a:off x="3031844" y="1170370"/>
              <a:ext cx="7645400" cy="923315"/>
              <a:chOff x="2540230" y="5754872"/>
              <a:chExt cx="7645400" cy="923315"/>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sp>
            <p:nvSpPr>
              <p:cNvPr id="22" name="TextBox 21"/>
              <p:cNvSpPr txBox="1"/>
              <p:nvPr/>
            </p:nvSpPr>
            <p:spPr>
              <a:xfrm>
                <a:off x="9195029" y="5754872"/>
                <a:ext cx="990601" cy="92331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5">
                    <a:gradFill>
                      <a:gsLst>
                        <a:gs pos="0">
                          <a:srgbClr val="5F5F5F"/>
                        </a:gs>
                        <a:gs pos="100000">
                          <a:srgbClr val="5F5F5F"/>
                        </a:gs>
                      </a:gsLst>
                      <a:lin ang="5400000" scaled="0"/>
                    </a:gradFill>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grpSp>
        <p:nvGrpSpPr>
          <p:cNvPr id="67" name="Group 66"/>
          <p:cNvGrpSpPr/>
          <p:nvPr/>
        </p:nvGrpSpPr>
        <p:grpSpPr>
          <a:xfrm>
            <a:off x="-1" y="5727181"/>
            <a:ext cx="12180802" cy="1046025"/>
            <a:chOff x="-5012461" y="5194194"/>
            <a:chExt cx="16023382" cy="1376363"/>
          </a:xfrm>
        </p:grpSpPr>
        <p:pic>
          <p:nvPicPr>
            <p:cNvPr id="68"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012461" y="5194194"/>
              <a:ext cx="1447407"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9571520" y="5194195"/>
              <a:ext cx="1439401" cy="1376362"/>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itle 1"/>
          <p:cNvSpPr txBox="1">
            <a:spLocks/>
          </p:cNvSpPr>
          <p:nvPr/>
        </p:nvSpPr>
        <p:spPr>
          <a:xfrm>
            <a:off x="6866207" y="473849"/>
            <a:ext cx="1589530" cy="44307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8762" algn="l"/>
              </a:tabLst>
            </a:pPr>
            <a:r>
              <a:rPr sz="3199">
                <a:gradFill>
                  <a:gsLst>
                    <a:gs pos="0">
                      <a:srgbClr val="FFFFFF"/>
                    </a:gs>
                    <a:gs pos="100000">
                      <a:srgbClr val="FFFFFF"/>
                    </a:gs>
                  </a:gsLst>
                  <a:lin ang="5400000" scaled="0"/>
                </a:gradFill>
              </a:rPr>
              <a:t>shared</a:t>
            </a:r>
          </a:p>
        </p:txBody>
      </p:sp>
      <p:sp>
        <p:nvSpPr>
          <p:cNvPr id="130" name="Title 1"/>
          <p:cNvSpPr txBox="1">
            <a:spLocks/>
          </p:cNvSpPr>
          <p:nvPr/>
        </p:nvSpPr>
        <p:spPr>
          <a:xfrm>
            <a:off x="8681891" y="454190"/>
            <a:ext cx="1838633" cy="44307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8762" algn="l"/>
              </a:tabLst>
            </a:pPr>
            <a:r>
              <a:rPr sz="3199">
                <a:gradFill>
                  <a:gsLst>
                    <a:gs pos="0">
                      <a:srgbClr val="0071BC"/>
                    </a:gs>
                    <a:gs pos="100000">
                      <a:srgbClr val="0071BC"/>
                    </a:gs>
                  </a:gsLst>
                  <a:lin ang="5400000" scaled="0"/>
                </a:gradFill>
              </a:rPr>
              <a:t>reserved</a:t>
            </a:r>
          </a:p>
        </p:txBody>
      </p:sp>
      <p:cxnSp>
        <p:nvCxnSpPr>
          <p:cNvPr id="131" name="Straight Connector 130"/>
          <p:cNvCxnSpPr/>
          <p:nvPr/>
        </p:nvCxnSpPr>
        <p:spPr>
          <a:xfrm flipV="1">
            <a:off x="8587619" y="300823"/>
            <a:ext cx="0" cy="683049"/>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23" y="300823"/>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828"/>
            <a:ext cx="0" cy="68304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8" y="983870"/>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870"/>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30" y="2633359"/>
            <a:ext cx="2372248" cy="2928001"/>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38" name="TextBox 137"/>
            <p:cNvSpPr txBox="1"/>
            <p:nvPr/>
          </p:nvSpPr>
          <p:spPr>
            <a:xfrm>
              <a:off x="5014374" y="2791511"/>
              <a:ext cx="2047162" cy="221657"/>
            </a:xfrm>
            <a:prstGeom prst="rect">
              <a:avLst/>
            </a:prstGeom>
            <a:noFill/>
          </p:spPr>
          <p:txBody>
            <a:bodyPr wrap="none" lIns="0" tIns="0" rIns="0" bIns="0" rtlCol="0">
              <a:spAutoFit/>
            </a:bodyPr>
            <a:lstStyle/>
            <a:p>
              <a:pPr defTabSz="1218693">
                <a:lnSpc>
                  <a:spcPct val="90000"/>
                </a:lnSpc>
                <a:spcBef>
                  <a:spcPct val="20000"/>
                </a:spcBef>
                <a:buSzPct val="80000"/>
              </a:pPr>
              <a:r>
                <a:rPr lang="en-US" sz="1600" b="1" cap="all">
                  <a:gradFill>
                    <a:gsLst>
                      <a:gs pos="0">
                        <a:srgbClr val="FFFFFF"/>
                      </a:gs>
                      <a:gs pos="100000">
                        <a:srgbClr val="FFFFFF"/>
                      </a:gs>
                    </a:gsLst>
                    <a:lin ang="5400000" scaled="0"/>
                  </a:gradFill>
                </a:rPr>
                <a:t>RESERVED instance</a:t>
              </a:r>
            </a:p>
          </p:txBody>
        </p:sp>
      </p:grpSp>
      <p:sp>
        <p:nvSpPr>
          <p:cNvPr id="4" name="Rectangle 3"/>
          <p:cNvSpPr/>
          <p:nvPr/>
        </p:nvSpPr>
        <p:spPr bwMode="auto">
          <a:xfrm>
            <a:off x="8587623" y="300823"/>
            <a:ext cx="2089625" cy="76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nvGrpSpPr>
          <p:cNvPr id="144" name="Group 143"/>
          <p:cNvGrpSpPr/>
          <p:nvPr/>
        </p:nvGrpSpPr>
        <p:grpSpPr>
          <a:xfrm>
            <a:off x="6234825" y="3291474"/>
            <a:ext cx="2160455" cy="1572549"/>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5465">
                  <a:gradFill>
                    <a:gsLst>
                      <a:gs pos="0">
                        <a:srgbClr val="FFFFFF"/>
                      </a:gs>
                      <a:gs pos="100000">
                        <a:srgbClr val="FFFFFF"/>
                      </a:gs>
                    </a:gsLst>
                    <a:lin ang="5400000" scaled="0"/>
                  </a:gradFill>
                  <a:sym typeface="Wingdings" pitchFamily="2" charset="2"/>
                </a:rPr>
                <a:t>:-)</a:t>
              </a:r>
              <a:endParaRPr lang="en-US" sz="4799">
                <a:gradFill>
                  <a:gsLst>
                    <a:gs pos="0">
                      <a:srgbClr val="FFFFFF"/>
                    </a:gs>
                    <a:gs pos="100000">
                      <a:srgbClr val="FFFFFF"/>
                    </a:gs>
                  </a:gsLst>
                  <a:lin ang="5400000" scaled="0"/>
                </a:gradFill>
              </a:endParaRPr>
            </a:p>
          </p:txBody>
        </p:sp>
      </p:grpSp>
      <p:grpSp>
        <p:nvGrpSpPr>
          <p:cNvPr id="305" name="Group 304"/>
          <p:cNvGrpSpPr/>
          <p:nvPr/>
        </p:nvGrpSpPr>
        <p:grpSpPr>
          <a:xfrm>
            <a:off x="3759725" y="3762541"/>
            <a:ext cx="866164" cy="630914"/>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3199">
                  <a:gradFill>
                    <a:gsLst>
                      <a:gs pos="0">
                        <a:srgbClr val="FFFFFF"/>
                      </a:gs>
                      <a:gs pos="100000">
                        <a:srgbClr val="FFFFFF"/>
                      </a:gs>
                    </a:gsLst>
                    <a:lin ang="5400000" scaled="0"/>
                  </a:gradFill>
                  <a:sym typeface="Wingdings" pitchFamily="2" charset="2"/>
                </a:rPr>
                <a:t>:-)</a:t>
              </a:r>
              <a:endParaRPr lang="en-US" sz="2799">
                <a:gradFill>
                  <a:gsLst>
                    <a:gs pos="0">
                      <a:srgbClr val="FFFFFF"/>
                    </a:gs>
                    <a:gs pos="100000">
                      <a:srgbClr val="FFFFFF"/>
                    </a:gs>
                  </a:gsLst>
                  <a:lin ang="5400000" scaled="0"/>
                </a:gradFill>
              </a:endParaRPr>
            </a:p>
          </p:txBody>
        </p:sp>
      </p:grpSp>
      <p:grpSp>
        <p:nvGrpSpPr>
          <p:cNvPr id="310" name="Group 309"/>
          <p:cNvGrpSpPr/>
          <p:nvPr/>
        </p:nvGrpSpPr>
        <p:grpSpPr>
          <a:xfrm>
            <a:off x="3031843" y="1301598"/>
            <a:ext cx="7610028" cy="923073"/>
            <a:chOff x="3031844" y="1178212"/>
            <a:chExt cx="7610028" cy="923315"/>
          </a:xfrm>
        </p:grpSpPr>
        <p:grpSp>
          <p:nvGrpSpPr>
            <p:cNvPr id="314" name="Group 313"/>
            <p:cNvGrpSpPr/>
            <p:nvPr/>
          </p:nvGrpSpPr>
          <p:grpSpPr>
            <a:xfrm>
              <a:off x="3031844" y="1178212"/>
              <a:ext cx="7610028" cy="923315"/>
              <a:chOff x="2540230" y="5762714"/>
              <a:chExt cx="7610028" cy="923315"/>
            </a:xfrm>
          </p:grpSpPr>
          <p:sp>
            <p:nvSpPr>
              <p:cNvPr id="316" name="TextBox 315"/>
              <p:cNvSpPr txBox="1"/>
              <p:nvPr/>
            </p:nvSpPr>
            <p:spPr>
              <a:xfrm>
                <a:off x="9159657" y="5762714"/>
                <a:ext cx="990601" cy="92331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5">
                    <a:gradFill>
                      <a:gsLst>
                        <a:gs pos="0">
                          <a:srgbClr val="5F5F5F"/>
                        </a:gs>
                        <a:gs pos="100000">
                          <a:srgbClr val="5F5F5F"/>
                        </a:gs>
                      </a:gsLst>
                      <a:lin ang="5400000" scaled="0"/>
                    </a:gradFill>
                  </a:rPr>
                  <a:t>0</a:t>
                </a:r>
              </a:p>
            </p:txBody>
          </p:sp>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sp>
        <p:nvSpPr>
          <p:cNvPr id="125" name="Title 1"/>
          <p:cNvSpPr txBox="1">
            <a:spLocks/>
          </p:cNvSpPr>
          <p:nvPr/>
        </p:nvSpPr>
        <p:spPr>
          <a:xfrm>
            <a:off x="1222077" y="1534083"/>
            <a:ext cx="1589530" cy="443070"/>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142"/>
            <a:r>
              <a:rPr sz="3199">
                <a:gradFill>
                  <a:gsLst>
                    <a:gs pos="0">
                      <a:srgbClr val="5F5F5F"/>
                    </a:gs>
                    <a:gs pos="100000">
                      <a:srgbClr val="5F5F5F"/>
                    </a:gs>
                  </a:gsLst>
                  <a:lin ang="5400000" scaled="0"/>
                </a:gradFill>
              </a:rPr>
              <a:t>reserved</a:t>
            </a:r>
            <a:endParaRPr sz="4266">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web sites </a:t>
            </a:r>
          </a:p>
        </p:txBody>
      </p:sp>
    </p:spTree>
    <p:extLst>
      <p:ext uri="{BB962C8B-B14F-4D97-AF65-F5344CB8AC3E}">
        <p14:creationId xmlns:p14="http://schemas.microsoft.com/office/powerpoint/2010/main" val="33675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519112" y="228600"/>
            <a:ext cx="11149013" cy="747897"/>
          </a:xfrm>
        </p:spPr>
        <p:txBody>
          <a:bodyPr/>
          <a:lstStyle/>
          <a:p>
            <a:r>
              <a:rPr lang="en-US"/>
              <a:t>What does it take to run an app?</a:t>
            </a:r>
          </a:p>
        </p:txBody>
      </p:sp>
      <p:sp>
        <p:nvSpPr>
          <p:cNvPr id="3" name="Freeform 2"/>
          <p:cNvSpPr/>
          <p:nvPr/>
        </p:nvSpPr>
        <p:spPr bwMode="auto">
          <a:xfrm>
            <a:off x="6273478" y="1215342"/>
            <a:ext cx="241080" cy="3935392"/>
          </a:xfrm>
          <a:custGeom>
            <a:avLst/>
            <a:gdLst>
              <a:gd name="connsiteX0" fmla="*/ 0 w 241080"/>
              <a:gd name="connsiteY0" fmla="*/ 0 h 3935392"/>
              <a:gd name="connsiteX1" fmla="*/ 219919 w 241080"/>
              <a:gd name="connsiteY1" fmla="*/ 2222339 h 3935392"/>
              <a:gd name="connsiteX2" fmla="*/ 219919 w 241080"/>
              <a:gd name="connsiteY2" fmla="*/ 3935392 h 3935392"/>
            </a:gdLst>
            <a:ahLst/>
            <a:cxnLst>
              <a:cxn ang="0">
                <a:pos x="connsiteX0" y="connsiteY0"/>
              </a:cxn>
              <a:cxn ang="0">
                <a:pos x="connsiteX1" y="connsiteY1"/>
              </a:cxn>
              <a:cxn ang="0">
                <a:pos x="connsiteX2" y="connsiteY2"/>
              </a:cxn>
            </a:cxnLst>
            <a:rect l="l" t="t" r="r" b="b"/>
            <a:pathLst>
              <a:path w="241080" h="3935392">
                <a:moveTo>
                  <a:pt x="0" y="0"/>
                </a:moveTo>
                <a:cubicBezTo>
                  <a:pt x="91633" y="783220"/>
                  <a:pt x="183266" y="1566440"/>
                  <a:pt x="219919" y="2222339"/>
                </a:cubicBezTo>
                <a:cubicBezTo>
                  <a:pt x="256572" y="2878238"/>
                  <a:pt x="238245" y="3406815"/>
                  <a:pt x="219919" y="3935392"/>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3" name="Freeform 22"/>
          <p:cNvSpPr/>
          <p:nvPr/>
        </p:nvSpPr>
        <p:spPr bwMode="auto">
          <a:xfrm>
            <a:off x="6483778" y="5059554"/>
            <a:ext cx="4467828" cy="81097"/>
          </a:xfrm>
          <a:custGeom>
            <a:avLst/>
            <a:gdLst>
              <a:gd name="connsiteX0" fmla="*/ 0 w 4467828"/>
              <a:gd name="connsiteY0" fmla="*/ 81097 h 81097"/>
              <a:gd name="connsiteX1" fmla="*/ 2361236 w 4467828"/>
              <a:gd name="connsiteY1" fmla="*/ 74 h 81097"/>
              <a:gd name="connsiteX2" fmla="*/ 4467828 w 4467828"/>
              <a:gd name="connsiteY2" fmla="*/ 69522 h 81097"/>
            </a:gdLst>
            <a:ahLst/>
            <a:cxnLst>
              <a:cxn ang="0">
                <a:pos x="connsiteX0" y="connsiteY0"/>
              </a:cxn>
              <a:cxn ang="0">
                <a:pos x="connsiteX1" y="connsiteY1"/>
              </a:cxn>
              <a:cxn ang="0">
                <a:pos x="connsiteX2" y="connsiteY2"/>
              </a:cxn>
            </a:cxnLst>
            <a:rect l="l" t="t" r="r" b="b"/>
            <a:pathLst>
              <a:path w="4467828" h="81097">
                <a:moveTo>
                  <a:pt x="0" y="81097"/>
                </a:moveTo>
                <a:cubicBezTo>
                  <a:pt x="808299" y="41550"/>
                  <a:pt x="1616598" y="2003"/>
                  <a:pt x="2361236" y="74"/>
                </a:cubicBezTo>
                <a:cubicBezTo>
                  <a:pt x="3105874" y="-1855"/>
                  <a:pt x="3786851" y="33833"/>
                  <a:pt x="4467828" y="69522"/>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 name="Freeform 24"/>
          <p:cNvSpPr/>
          <p:nvPr/>
        </p:nvSpPr>
        <p:spPr bwMode="auto">
          <a:xfrm>
            <a:off x="6481823" y="1643605"/>
            <a:ext cx="3761772" cy="3495554"/>
          </a:xfrm>
          <a:custGeom>
            <a:avLst/>
            <a:gdLst>
              <a:gd name="connsiteX0" fmla="*/ 0 w 3761772"/>
              <a:gd name="connsiteY0" fmla="*/ 3865944 h 3865944"/>
              <a:gd name="connsiteX1" fmla="*/ 1898248 w 3761772"/>
              <a:gd name="connsiteY1" fmla="*/ 2592729 h 3865944"/>
              <a:gd name="connsiteX2" fmla="*/ 3125164 w 3761772"/>
              <a:gd name="connsiteY2" fmla="*/ 1296365 h 3865944"/>
              <a:gd name="connsiteX3" fmla="*/ 3761772 w 3761772"/>
              <a:gd name="connsiteY3" fmla="*/ 0 h 3865944"/>
            </a:gdLst>
            <a:ahLst/>
            <a:cxnLst>
              <a:cxn ang="0">
                <a:pos x="connsiteX0" y="connsiteY0"/>
              </a:cxn>
              <a:cxn ang="0">
                <a:pos x="connsiteX1" y="connsiteY1"/>
              </a:cxn>
              <a:cxn ang="0">
                <a:pos x="connsiteX2" y="connsiteY2"/>
              </a:cxn>
              <a:cxn ang="0">
                <a:pos x="connsiteX3" y="connsiteY3"/>
              </a:cxn>
            </a:cxnLst>
            <a:rect l="l" t="t" r="r" b="b"/>
            <a:pathLst>
              <a:path w="3761772" h="3865944">
                <a:moveTo>
                  <a:pt x="0" y="3865944"/>
                </a:moveTo>
                <a:cubicBezTo>
                  <a:pt x="688693" y="3443468"/>
                  <a:pt x="1377387" y="3020992"/>
                  <a:pt x="1898248" y="2592729"/>
                </a:cubicBezTo>
                <a:cubicBezTo>
                  <a:pt x="2419109" y="2164466"/>
                  <a:pt x="2814577" y="1728486"/>
                  <a:pt x="3125164" y="1296365"/>
                </a:cubicBezTo>
                <a:cubicBezTo>
                  <a:pt x="3435751" y="864243"/>
                  <a:pt x="3598761" y="432121"/>
                  <a:pt x="3761772"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4" name="Group 3"/>
          <p:cNvGrpSpPr/>
          <p:nvPr/>
        </p:nvGrpSpPr>
        <p:grpSpPr>
          <a:xfrm>
            <a:off x="6377652" y="957242"/>
            <a:ext cx="3973272" cy="3286080"/>
            <a:chOff x="6377652" y="957242"/>
            <a:chExt cx="3973272" cy="3286080"/>
          </a:xfrm>
        </p:grpSpPr>
        <p:sp>
          <p:nvSpPr>
            <p:cNvPr id="26" name="Freeform 25"/>
            <p:cNvSpPr/>
            <p:nvPr/>
          </p:nvSpPr>
          <p:spPr bwMode="auto">
            <a:xfrm>
              <a:off x="6377652" y="1643605"/>
              <a:ext cx="3773346" cy="57617"/>
            </a:xfrm>
            <a:custGeom>
              <a:avLst/>
              <a:gdLst>
                <a:gd name="connsiteX0" fmla="*/ 3854369 w 3854369"/>
                <a:gd name="connsiteY0" fmla="*/ 0 h 46299"/>
                <a:gd name="connsiteX1" fmla="*/ 1886673 w 3854369"/>
                <a:gd name="connsiteY1" fmla="*/ 46299 h 46299"/>
                <a:gd name="connsiteX2" fmla="*/ 1018572 w 3854369"/>
                <a:gd name="connsiteY2" fmla="*/ 34724 h 46299"/>
                <a:gd name="connsiteX3" fmla="*/ 0 w 3854369"/>
                <a:gd name="connsiteY3" fmla="*/ 23149 h 46299"/>
              </a:gdLst>
              <a:ahLst/>
              <a:cxnLst>
                <a:cxn ang="0">
                  <a:pos x="connsiteX0" y="connsiteY0"/>
                </a:cxn>
                <a:cxn ang="0">
                  <a:pos x="connsiteX1" y="connsiteY1"/>
                </a:cxn>
                <a:cxn ang="0">
                  <a:pos x="connsiteX2" y="connsiteY2"/>
                </a:cxn>
                <a:cxn ang="0">
                  <a:pos x="connsiteX3" y="connsiteY3"/>
                </a:cxn>
              </a:cxnLst>
              <a:rect l="l" t="t" r="r" b="b"/>
              <a:pathLst>
                <a:path w="3854369" h="46299">
                  <a:moveTo>
                    <a:pt x="3854369" y="0"/>
                  </a:moveTo>
                  <a:lnTo>
                    <a:pt x="1886673" y="46299"/>
                  </a:lnTo>
                  <a:lnTo>
                    <a:pt x="1018572" y="34724"/>
                  </a:lnTo>
                  <a:lnTo>
                    <a:pt x="0" y="23149"/>
                  </a:lnTo>
                </a:path>
              </a:pathLst>
            </a:custGeom>
            <a:ln>
              <a:prstDash val="lgDash"/>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3" name="TextBox 32"/>
            <p:cNvSpPr txBox="1"/>
            <p:nvPr/>
          </p:nvSpPr>
          <p:spPr>
            <a:xfrm>
              <a:off x="9528583" y="957242"/>
              <a:ext cx="822341" cy="455509"/>
            </a:xfrm>
            <a:prstGeom prst="rect">
              <a:avLst/>
            </a:prstGeom>
            <a:noFill/>
          </p:spPr>
          <p:txBody>
            <a:bodyPr wrap="none" lIns="0" tIns="0" rIns="0" bIns="0" rtlCol="0">
              <a:spAutoFit/>
            </a:bodyPr>
            <a:lstStyle/>
            <a:p>
              <a:pPr>
                <a:lnSpc>
                  <a:spcPct val="90000"/>
                </a:lnSpc>
                <a:spcBef>
                  <a:spcPct val="20000"/>
                </a:spcBef>
                <a:buSzPct val="80000"/>
              </a:pPr>
              <a:r>
                <a:rPr lang="en-US" sz="32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peak</a:t>
              </a:r>
            </a:p>
          </p:txBody>
        </p:sp>
        <p:sp>
          <p:nvSpPr>
            <p:cNvPr id="41" name="Freeform 40"/>
            <p:cNvSpPr/>
            <p:nvPr/>
          </p:nvSpPr>
          <p:spPr bwMode="auto">
            <a:xfrm>
              <a:off x="8819909" y="1203767"/>
              <a:ext cx="636607" cy="347241"/>
            </a:xfrm>
            <a:custGeom>
              <a:avLst/>
              <a:gdLst>
                <a:gd name="connsiteX0" fmla="*/ 636607 w 636607"/>
                <a:gd name="connsiteY0" fmla="*/ 0 h 347241"/>
                <a:gd name="connsiteX1" fmla="*/ 150471 w 636607"/>
                <a:gd name="connsiteY1" fmla="*/ 115747 h 347241"/>
                <a:gd name="connsiteX2" fmla="*/ 0 w 636607"/>
                <a:gd name="connsiteY2" fmla="*/ 347241 h 347241"/>
              </a:gdLst>
              <a:ahLst/>
              <a:cxnLst>
                <a:cxn ang="0">
                  <a:pos x="connsiteX0" y="connsiteY0"/>
                </a:cxn>
                <a:cxn ang="0">
                  <a:pos x="connsiteX1" y="connsiteY1"/>
                </a:cxn>
                <a:cxn ang="0">
                  <a:pos x="connsiteX2" y="connsiteY2"/>
                </a:cxn>
              </a:cxnLst>
              <a:rect l="l" t="t" r="r" b="b"/>
              <a:pathLst>
                <a:path w="636607" h="347241">
                  <a:moveTo>
                    <a:pt x="636607" y="0"/>
                  </a:moveTo>
                  <a:cubicBezTo>
                    <a:pt x="446589" y="28937"/>
                    <a:pt x="256572" y="57874"/>
                    <a:pt x="150471" y="115747"/>
                  </a:cubicBezTo>
                  <a:cubicBezTo>
                    <a:pt x="44370" y="173621"/>
                    <a:pt x="22185" y="260431"/>
                    <a:pt x="0" y="347241"/>
                  </a:cubicBezTo>
                </a:path>
              </a:pathLst>
            </a:custGeom>
            <a:ln>
              <a:headEnd type="none" w="med" len="med"/>
              <a:tailEnd type="arrow"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2" name="Freeform 41"/>
            <p:cNvSpPr/>
            <p:nvPr/>
          </p:nvSpPr>
          <p:spPr bwMode="auto">
            <a:xfrm>
              <a:off x="6617338" y="1834237"/>
              <a:ext cx="2430684" cy="2409085"/>
            </a:xfrm>
            <a:custGeom>
              <a:avLst/>
              <a:gdLst>
                <a:gd name="connsiteX0" fmla="*/ 0 w 2430684"/>
                <a:gd name="connsiteY0" fmla="*/ 428264 h 2409085"/>
                <a:gd name="connsiteX1" fmla="*/ 208345 w 2430684"/>
                <a:gd name="connsiteY1" fmla="*/ 381965 h 2409085"/>
                <a:gd name="connsiteX2" fmla="*/ 254643 w 2430684"/>
                <a:gd name="connsiteY2" fmla="*/ 358816 h 2409085"/>
                <a:gd name="connsiteX3" fmla="*/ 312517 w 2430684"/>
                <a:gd name="connsiteY3" fmla="*/ 347241 h 2409085"/>
                <a:gd name="connsiteX4" fmla="*/ 358816 w 2430684"/>
                <a:gd name="connsiteY4" fmla="*/ 335666 h 2409085"/>
                <a:gd name="connsiteX5" fmla="*/ 486137 w 2430684"/>
                <a:gd name="connsiteY5" fmla="*/ 335666 h 2409085"/>
                <a:gd name="connsiteX6" fmla="*/ 416689 w 2430684"/>
                <a:gd name="connsiteY6" fmla="*/ 486137 h 2409085"/>
                <a:gd name="connsiteX7" fmla="*/ 324092 w 2430684"/>
                <a:gd name="connsiteY7" fmla="*/ 636608 h 2409085"/>
                <a:gd name="connsiteX8" fmla="*/ 243069 w 2430684"/>
                <a:gd name="connsiteY8" fmla="*/ 844952 h 2409085"/>
                <a:gd name="connsiteX9" fmla="*/ 231494 w 2430684"/>
                <a:gd name="connsiteY9" fmla="*/ 925975 h 2409085"/>
                <a:gd name="connsiteX10" fmla="*/ 196770 w 2430684"/>
                <a:gd name="connsiteY10" fmla="*/ 972274 h 2409085"/>
                <a:gd name="connsiteX11" fmla="*/ 150471 w 2430684"/>
                <a:gd name="connsiteY11" fmla="*/ 1030147 h 2409085"/>
                <a:gd name="connsiteX12" fmla="*/ 358816 w 2430684"/>
                <a:gd name="connsiteY12" fmla="*/ 972274 h 2409085"/>
                <a:gd name="connsiteX13" fmla="*/ 694481 w 2430684"/>
                <a:gd name="connsiteY13" fmla="*/ 787079 h 2409085"/>
                <a:gd name="connsiteX14" fmla="*/ 1574157 w 2430684"/>
                <a:gd name="connsiteY14" fmla="*/ 173621 h 2409085"/>
                <a:gd name="connsiteX15" fmla="*/ 1747778 w 2430684"/>
                <a:gd name="connsiteY15" fmla="*/ 81023 h 2409085"/>
                <a:gd name="connsiteX16" fmla="*/ 1932973 w 2430684"/>
                <a:gd name="connsiteY16" fmla="*/ 0 h 2409085"/>
                <a:gd name="connsiteX17" fmla="*/ 1967697 w 2430684"/>
                <a:gd name="connsiteY17" fmla="*/ 23150 h 2409085"/>
                <a:gd name="connsiteX18" fmla="*/ 1932973 w 2430684"/>
                <a:gd name="connsiteY18" fmla="*/ 57874 h 2409085"/>
                <a:gd name="connsiteX19" fmla="*/ 1794076 w 2430684"/>
                <a:gd name="connsiteY19" fmla="*/ 196770 h 2409085"/>
                <a:gd name="connsiteX20" fmla="*/ 1736203 w 2430684"/>
                <a:gd name="connsiteY20" fmla="*/ 277793 h 2409085"/>
                <a:gd name="connsiteX21" fmla="*/ 1608881 w 2430684"/>
                <a:gd name="connsiteY21" fmla="*/ 497712 h 2409085"/>
                <a:gd name="connsiteX22" fmla="*/ 1354238 w 2430684"/>
                <a:gd name="connsiteY22" fmla="*/ 810228 h 2409085"/>
                <a:gd name="connsiteX23" fmla="*/ 1030147 w 2430684"/>
                <a:gd name="connsiteY23" fmla="*/ 1122745 h 2409085"/>
                <a:gd name="connsiteX24" fmla="*/ 914400 w 2430684"/>
                <a:gd name="connsiteY24" fmla="*/ 1273216 h 2409085"/>
                <a:gd name="connsiteX25" fmla="*/ 659757 w 2430684"/>
                <a:gd name="connsiteY25" fmla="*/ 1469985 h 2409085"/>
                <a:gd name="connsiteX26" fmla="*/ 462988 w 2430684"/>
                <a:gd name="connsiteY26" fmla="*/ 1643605 h 2409085"/>
                <a:gd name="connsiteX27" fmla="*/ 266218 w 2430684"/>
                <a:gd name="connsiteY27" fmla="*/ 1875099 h 2409085"/>
                <a:gd name="connsiteX28" fmla="*/ 162046 w 2430684"/>
                <a:gd name="connsiteY28" fmla="*/ 1979271 h 2409085"/>
                <a:gd name="connsiteX29" fmla="*/ 104173 w 2430684"/>
                <a:gd name="connsiteY29" fmla="*/ 2037145 h 2409085"/>
                <a:gd name="connsiteX30" fmla="*/ 254643 w 2430684"/>
                <a:gd name="connsiteY30" fmla="*/ 1828800 h 2409085"/>
                <a:gd name="connsiteX31" fmla="*/ 358816 w 2430684"/>
                <a:gd name="connsiteY31" fmla="*/ 1747778 h 2409085"/>
                <a:gd name="connsiteX32" fmla="*/ 729206 w 2430684"/>
                <a:gd name="connsiteY32" fmla="*/ 1446836 h 2409085"/>
                <a:gd name="connsiteX33" fmla="*/ 960699 w 2430684"/>
                <a:gd name="connsiteY33" fmla="*/ 1296365 h 2409085"/>
                <a:gd name="connsiteX34" fmla="*/ 1169043 w 2430684"/>
                <a:gd name="connsiteY34" fmla="*/ 1145894 h 2409085"/>
                <a:gd name="connsiteX35" fmla="*/ 1898249 w 2430684"/>
                <a:gd name="connsiteY35" fmla="*/ 682907 h 2409085"/>
                <a:gd name="connsiteX36" fmla="*/ 2060294 w 2430684"/>
                <a:gd name="connsiteY36" fmla="*/ 590309 h 2409085"/>
                <a:gd name="connsiteX37" fmla="*/ 2303362 w 2430684"/>
                <a:gd name="connsiteY37" fmla="*/ 462988 h 2409085"/>
                <a:gd name="connsiteX38" fmla="*/ 2187616 w 2430684"/>
                <a:gd name="connsiteY38" fmla="*/ 567160 h 2409085"/>
                <a:gd name="connsiteX39" fmla="*/ 2141317 w 2430684"/>
                <a:gd name="connsiteY39" fmla="*/ 625033 h 2409085"/>
                <a:gd name="connsiteX40" fmla="*/ 2060294 w 2430684"/>
                <a:gd name="connsiteY40" fmla="*/ 682907 h 2409085"/>
                <a:gd name="connsiteX41" fmla="*/ 1759352 w 2430684"/>
                <a:gd name="connsiteY41" fmla="*/ 1041722 h 2409085"/>
                <a:gd name="connsiteX42" fmla="*/ 1643606 w 2430684"/>
                <a:gd name="connsiteY42" fmla="*/ 1203767 h 2409085"/>
                <a:gd name="connsiteX43" fmla="*/ 1215342 w 2430684"/>
                <a:gd name="connsiteY43" fmla="*/ 1585732 h 2409085"/>
                <a:gd name="connsiteX44" fmla="*/ 949125 w 2430684"/>
                <a:gd name="connsiteY44" fmla="*/ 1840375 h 2409085"/>
                <a:gd name="connsiteX45" fmla="*/ 544011 w 2430684"/>
                <a:gd name="connsiteY45" fmla="*/ 2257064 h 2409085"/>
                <a:gd name="connsiteX46" fmla="*/ 486137 w 2430684"/>
                <a:gd name="connsiteY46" fmla="*/ 2314937 h 2409085"/>
                <a:gd name="connsiteX47" fmla="*/ 451413 w 2430684"/>
                <a:gd name="connsiteY47" fmla="*/ 2361236 h 2409085"/>
                <a:gd name="connsiteX48" fmla="*/ 393540 w 2430684"/>
                <a:gd name="connsiteY48" fmla="*/ 2407535 h 2409085"/>
                <a:gd name="connsiteX49" fmla="*/ 671332 w 2430684"/>
                <a:gd name="connsiteY49" fmla="*/ 2210765 h 2409085"/>
                <a:gd name="connsiteX50" fmla="*/ 1574157 w 2430684"/>
                <a:gd name="connsiteY50" fmla="*/ 1585732 h 2409085"/>
                <a:gd name="connsiteX51" fmla="*/ 1805651 w 2430684"/>
                <a:gd name="connsiteY51" fmla="*/ 1435261 h 2409085"/>
                <a:gd name="connsiteX52" fmla="*/ 1967697 w 2430684"/>
                <a:gd name="connsiteY52" fmla="*/ 1319514 h 2409085"/>
                <a:gd name="connsiteX53" fmla="*/ 2141317 w 2430684"/>
                <a:gd name="connsiteY53" fmla="*/ 1215342 h 2409085"/>
                <a:gd name="connsiteX54" fmla="*/ 2430684 w 2430684"/>
                <a:gd name="connsiteY54" fmla="*/ 1053297 h 2409085"/>
                <a:gd name="connsiteX55" fmla="*/ 2233914 w 2430684"/>
                <a:gd name="connsiteY55" fmla="*/ 1296365 h 2409085"/>
                <a:gd name="connsiteX56" fmla="*/ 2152892 w 2430684"/>
                <a:gd name="connsiteY56" fmla="*/ 1400537 h 2409085"/>
                <a:gd name="connsiteX57" fmla="*/ 1990846 w 2430684"/>
                <a:gd name="connsiteY57" fmla="*/ 1643605 h 2409085"/>
                <a:gd name="connsiteX58" fmla="*/ 1921398 w 2430684"/>
                <a:gd name="connsiteY58" fmla="*/ 1713053 h 2409085"/>
                <a:gd name="connsiteX59" fmla="*/ 1886674 w 2430684"/>
                <a:gd name="connsiteY59" fmla="*/ 1736203 h 2409085"/>
                <a:gd name="connsiteX60" fmla="*/ 1782502 w 2430684"/>
                <a:gd name="connsiteY60" fmla="*/ 1840375 h 2409085"/>
                <a:gd name="connsiteX61" fmla="*/ 1770927 w 2430684"/>
                <a:gd name="connsiteY61" fmla="*/ 1875099 h 240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0684" h="2409085">
                  <a:moveTo>
                    <a:pt x="0" y="428264"/>
                  </a:moveTo>
                  <a:cubicBezTo>
                    <a:pt x="64709" y="415322"/>
                    <a:pt x="152890" y="398275"/>
                    <a:pt x="208345" y="381965"/>
                  </a:cubicBezTo>
                  <a:cubicBezTo>
                    <a:pt x="224898" y="377096"/>
                    <a:pt x="238274" y="364272"/>
                    <a:pt x="254643" y="358816"/>
                  </a:cubicBezTo>
                  <a:cubicBezTo>
                    <a:pt x="273307" y="352595"/>
                    <a:pt x="293312" y="351509"/>
                    <a:pt x="312517" y="347241"/>
                  </a:cubicBezTo>
                  <a:cubicBezTo>
                    <a:pt x="328046" y="343790"/>
                    <a:pt x="343383" y="339524"/>
                    <a:pt x="358816" y="335666"/>
                  </a:cubicBezTo>
                  <a:cubicBezTo>
                    <a:pt x="388458" y="315905"/>
                    <a:pt x="452212" y="261032"/>
                    <a:pt x="486137" y="335666"/>
                  </a:cubicBezTo>
                  <a:cubicBezTo>
                    <a:pt x="508082" y="383945"/>
                    <a:pt x="440292" y="449660"/>
                    <a:pt x="416689" y="486137"/>
                  </a:cubicBezTo>
                  <a:cubicBezTo>
                    <a:pt x="384695" y="535582"/>
                    <a:pt x="342716" y="580737"/>
                    <a:pt x="324092" y="636608"/>
                  </a:cubicBezTo>
                  <a:cubicBezTo>
                    <a:pt x="277352" y="776829"/>
                    <a:pt x="304234" y="707332"/>
                    <a:pt x="243069" y="844952"/>
                  </a:cubicBezTo>
                  <a:cubicBezTo>
                    <a:pt x="239211" y="871960"/>
                    <a:pt x="240817" y="900336"/>
                    <a:pt x="231494" y="925975"/>
                  </a:cubicBezTo>
                  <a:cubicBezTo>
                    <a:pt x="224901" y="944105"/>
                    <a:pt x="207983" y="956576"/>
                    <a:pt x="196770" y="972274"/>
                  </a:cubicBezTo>
                  <a:cubicBezTo>
                    <a:pt x="160268" y="1023378"/>
                    <a:pt x="189184" y="991435"/>
                    <a:pt x="150471" y="1030147"/>
                  </a:cubicBezTo>
                  <a:cubicBezTo>
                    <a:pt x="114865" y="1136970"/>
                    <a:pt x="120353" y="1091506"/>
                    <a:pt x="358816" y="972274"/>
                  </a:cubicBezTo>
                  <a:cubicBezTo>
                    <a:pt x="473113" y="915125"/>
                    <a:pt x="591936" y="863330"/>
                    <a:pt x="694481" y="787079"/>
                  </a:cubicBezTo>
                  <a:cubicBezTo>
                    <a:pt x="928522" y="613049"/>
                    <a:pt x="1309738" y="314645"/>
                    <a:pt x="1574157" y="173621"/>
                  </a:cubicBezTo>
                  <a:cubicBezTo>
                    <a:pt x="1632031" y="142755"/>
                    <a:pt x="1688736" y="109592"/>
                    <a:pt x="1747778" y="81023"/>
                  </a:cubicBezTo>
                  <a:cubicBezTo>
                    <a:pt x="1808432" y="51674"/>
                    <a:pt x="1932973" y="0"/>
                    <a:pt x="1932973" y="0"/>
                  </a:cubicBezTo>
                  <a:cubicBezTo>
                    <a:pt x="1944548" y="7717"/>
                    <a:pt x="1967697" y="9239"/>
                    <a:pt x="1967697" y="23150"/>
                  </a:cubicBezTo>
                  <a:cubicBezTo>
                    <a:pt x="1967697" y="39519"/>
                    <a:pt x="1945207" y="46999"/>
                    <a:pt x="1932973" y="57874"/>
                  </a:cubicBezTo>
                  <a:cubicBezTo>
                    <a:pt x="1843040" y="137814"/>
                    <a:pt x="1875060" y="93700"/>
                    <a:pt x="1794076" y="196770"/>
                  </a:cubicBezTo>
                  <a:cubicBezTo>
                    <a:pt x="1773571" y="222868"/>
                    <a:pt x="1753598" y="249527"/>
                    <a:pt x="1736203" y="277793"/>
                  </a:cubicBezTo>
                  <a:cubicBezTo>
                    <a:pt x="1691809" y="349933"/>
                    <a:pt x="1662387" y="432045"/>
                    <a:pt x="1608881" y="497712"/>
                  </a:cubicBezTo>
                  <a:cubicBezTo>
                    <a:pt x="1524000" y="601884"/>
                    <a:pt x="1445533" y="711629"/>
                    <a:pt x="1354238" y="810228"/>
                  </a:cubicBezTo>
                  <a:cubicBezTo>
                    <a:pt x="1252276" y="920347"/>
                    <a:pt x="1121649" y="1003792"/>
                    <a:pt x="1030147" y="1122745"/>
                  </a:cubicBezTo>
                  <a:cubicBezTo>
                    <a:pt x="991565" y="1172902"/>
                    <a:pt x="958140" y="1227487"/>
                    <a:pt x="914400" y="1273216"/>
                  </a:cubicBezTo>
                  <a:cubicBezTo>
                    <a:pt x="795158" y="1397878"/>
                    <a:pt x="781245" y="1370994"/>
                    <a:pt x="659757" y="1469985"/>
                  </a:cubicBezTo>
                  <a:cubicBezTo>
                    <a:pt x="591946" y="1525239"/>
                    <a:pt x="519639" y="1576957"/>
                    <a:pt x="462988" y="1643605"/>
                  </a:cubicBezTo>
                  <a:cubicBezTo>
                    <a:pt x="397398" y="1720770"/>
                    <a:pt x="345299" y="1811833"/>
                    <a:pt x="266218" y="1875099"/>
                  </a:cubicBezTo>
                  <a:cubicBezTo>
                    <a:pt x="161498" y="1958876"/>
                    <a:pt x="251334" y="1880062"/>
                    <a:pt x="162046" y="1979271"/>
                  </a:cubicBezTo>
                  <a:cubicBezTo>
                    <a:pt x="143795" y="1999549"/>
                    <a:pt x="89714" y="2060280"/>
                    <a:pt x="104173" y="2037145"/>
                  </a:cubicBezTo>
                  <a:cubicBezTo>
                    <a:pt x="152831" y="1959292"/>
                    <a:pt x="187365" y="1896078"/>
                    <a:pt x="254643" y="1828800"/>
                  </a:cubicBezTo>
                  <a:cubicBezTo>
                    <a:pt x="285749" y="1797694"/>
                    <a:pt x="325021" y="1775940"/>
                    <a:pt x="358816" y="1747778"/>
                  </a:cubicBezTo>
                  <a:cubicBezTo>
                    <a:pt x="541664" y="1595405"/>
                    <a:pt x="528926" y="1587573"/>
                    <a:pt x="729206" y="1446836"/>
                  </a:cubicBezTo>
                  <a:cubicBezTo>
                    <a:pt x="804507" y="1393922"/>
                    <a:pt x="884744" y="1348335"/>
                    <a:pt x="960699" y="1296365"/>
                  </a:cubicBezTo>
                  <a:cubicBezTo>
                    <a:pt x="1031400" y="1247990"/>
                    <a:pt x="1097358" y="1192799"/>
                    <a:pt x="1169043" y="1145894"/>
                  </a:cubicBezTo>
                  <a:cubicBezTo>
                    <a:pt x="1409974" y="988248"/>
                    <a:pt x="1653912" y="835221"/>
                    <a:pt x="1898249" y="682907"/>
                  </a:cubicBezTo>
                  <a:cubicBezTo>
                    <a:pt x="1951043" y="649996"/>
                    <a:pt x="2004650" y="618131"/>
                    <a:pt x="2060294" y="590309"/>
                  </a:cubicBezTo>
                  <a:cubicBezTo>
                    <a:pt x="2281080" y="479916"/>
                    <a:pt x="2204033" y="529206"/>
                    <a:pt x="2303362" y="462988"/>
                  </a:cubicBezTo>
                  <a:cubicBezTo>
                    <a:pt x="2233831" y="602051"/>
                    <a:pt x="2317025" y="473044"/>
                    <a:pt x="2187616" y="567160"/>
                  </a:cubicBezTo>
                  <a:cubicBezTo>
                    <a:pt x="2167636" y="581691"/>
                    <a:pt x="2159597" y="608415"/>
                    <a:pt x="2141317" y="625033"/>
                  </a:cubicBezTo>
                  <a:cubicBezTo>
                    <a:pt x="2116758" y="647359"/>
                    <a:pt x="2082721" y="658441"/>
                    <a:pt x="2060294" y="682907"/>
                  </a:cubicBezTo>
                  <a:cubicBezTo>
                    <a:pt x="1954811" y="797979"/>
                    <a:pt x="1850085" y="914695"/>
                    <a:pt x="1759352" y="1041722"/>
                  </a:cubicBezTo>
                  <a:cubicBezTo>
                    <a:pt x="1720770" y="1095737"/>
                    <a:pt x="1686651" y="1153236"/>
                    <a:pt x="1643606" y="1203767"/>
                  </a:cubicBezTo>
                  <a:cubicBezTo>
                    <a:pt x="1485657" y="1389186"/>
                    <a:pt x="1415502" y="1394274"/>
                    <a:pt x="1215342" y="1585732"/>
                  </a:cubicBezTo>
                  <a:cubicBezTo>
                    <a:pt x="1126603" y="1670613"/>
                    <a:pt x="1034725" y="1752329"/>
                    <a:pt x="949125" y="1840375"/>
                  </a:cubicBezTo>
                  <a:lnTo>
                    <a:pt x="544011" y="2257064"/>
                  </a:lnTo>
                  <a:cubicBezTo>
                    <a:pt x="524959" y="2276592"/>
                    <a:pt x="502506" y="2293111"/>
                    <a:pt x="486137" y="2314937"/>
                  </a:cubicBezTo>
                  <a:cubicBezTo>
                    <a:pt x="474562" y="2330370"/>
                    <a:pt x="465054" y="2347595"/>
                    <a:pt x="451413" y="2361236"/>
                  </a:cubicBezTo>
                  <a:cubicBezTo>
                    <a:pt x="433944" y="2378705"/>
                    <a:pt x="370833" y="2417267"/>
                    <a:pt x="393540" y="2407535"/>
                  </a:cubicBezTo>
                  <a:cubicBezTo>
                    <a:pt x="549176" y="2340834"/>
                    <a:pt x="530970" y="2310578"/>
                    <a:pt x="671332" y="2210765"/>
                  </a:cubicBezTo>
                  <a:cubicBezTo>
                    <a:pt x="969625" y="1998646"/>
                    <a:pt x="1272000" y="1792309"/>
                    <a:pt x="1574157" y="1585732"/>
                  </a:cubicBezTo>
                  <a:cubicBezTo>
                    <a:pt x="1650132" y="1533790"/>
                    <a:pt x="1729421" y="1486828"/>
                    <a:pt x="1805651" y="1435261"/>
                  </a:cubicBezTo>
                  <a:cubicBezTo>
                    <a:pt x="1860632" y="1398068"/>
                    <a:pt x="1910777" y="1353666"/>
                    <a:pt x="1967697" y="1319514"/>
                  </a:cubicBezTo>
                  <a:cubicBezTo>
                    <a:pt x="2025570" y="1284790"/>
                    <a:pt x="2084604" y="1251931"/>
                    <a:pt x="2141317" y="1215342"/>
                  </a:cubicBezTo>
                  <a:cubicBezTo>
                    <a:pt x="2385913" y="1057538"/>
                    <a:pt x="2241157" y="1116473"/>
                    <a:pt x="2430684" y="1053297"/>
                  </a:cubicBezTo>
                  <a:cubicBezTo>
                    <a:pt x="2365094" y="1134320"/>
                    <a:pt x="2297913" y="1214080"/>
                    <a:pt x="2233914" y="1296365"/>
                  </a:cubicBezTo>
                  <a:cubicBezTo>
                    <a:pt x="2206907" y="1331089"/>
                    <a:pt x="2177814" y="1364287"/>
                    <a:pt x="2152892" y="1400537"/>
                  </a:cubicBezTo>
                  <a:cubicBezTo>
                    <a:pt x="2077347" y="1510421"/>
                    <a:pt x="2116804" y="1517647"/>
                    <a:pt x="1990846" y="1643605"/>
                  </a:cubicBezTo>
                  <a:cubicBezTo>
                    <a:pt x="1967697" y="1666754"/>
                    <a:pt x="1948638" y="1694893"/>
                    <a:pt x="1921398" y="1713053"/>
                  </a:cubicBezTo>
                  <a:cubicBezTo>
                    <a:pt x="1909823" y="1720770"/>
                    <a:pt x="1896511" y="1726366"/>
                    <a:pt x="1886674" y="1736203"/>
                  </a:cubicBezTo>
                  <a:cubicBezTo>
                    <a:pt x="1768926" y="1853952"/>
                    <a:pt x="1862172" y="1787263"/>
                    <a:pt x="1782502" y="1840375"/>
                  </a:cubicBezTo>
                  <a:lnTo>
                    <a:pt x="1770927" y="1875099"/>
                  </a:lnTo>
                </a:path>
              </a:pathLst>
            </a:custGeom>
            <a:ln w="234950">
              <a:solidFill>
                <a:srgbClr val="FF0000">
                  <a:alpha val="37255"/>
                </a:srgbClr>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solidFill>
                  <a:schemeClr val="tx1"/>
                </a:solidFill>
              </a:endParaRPr>
            </a:p>
          </p:txBody>
        </p:sp>
      </p:grpSp>
      <p:sp>
        <p:nvSpPr>
          <p:cNvPr id="44" name="Freeform 43"/>
          <p:cNvSpPr/>
          <p:nvPr/>
        </p:nvSpPr>
        <p:spPr bwMode="auto">
          <a:xfrm>
            <a:off x="6566128" y="1578456"/>
            <a:ext cx="3761772" cy="3495554"/>
          </a:xfrm>
          <a:custGeom>
            <a:avLst/>
            <a:gdLst>
              <a:gd name="connsiteX0" fmla="*/ 0 w 3761772"/>
              <a:gd name="connsiteY0" fmla="*/ 3865944 h 3865944"/>
              <a:gd name="connsiteX1" fmla="*/ 1898248 w 3761772"/>
              <a:gd name="connsiteY1" fmla="*/ 2592729 h 3865944"/>
              <a:gd name="connsiteX2" fmla="*/ 3125164 w 3761772"/>
              <a:gd name="connsiteY2" fmla="*/ 1296365 h 3865944"/>
              <a:gd name="connsiteX3" fmla="*/ 3761772 w 3761772"/>
              <a:gd name="connsiteY3" fmla="*/ 0 h 3865944"/>
            </a:gdLst>
            <a:ahLst/>
            <a:cxnLst>
              <a:cxn ang="0">
                <a:pos x="connsiteX0" y="connsiteY0"/>
              </a:cxn>
              <a:cxn ang="0">
                <a:pos x="connsiteX1" y="connsiteY1"/>
              </a:cxn>
              <a:cxn ang="0">
                <a:pos x="connsiteX2" y="connsiteY2"/>
              </a:cxn>
              <a:cxn ang="0">
                <a:pos x="connsiteX3" y="connsiteY3"/>
              </a:cxn>
            </a:cxnLst>
            <a:rect l="l" t="t" r="r" b="b"/>
            <a:pathLst>
              <a:path w="3761772" h="3865944">
                <a:moveTo>
                  <a:pt x="0" y="3865944"/>
                </a:moveTo>
                <a:cubicBezTo>
                  <a:pt x="688693" y="3443468"/>
                  <a:pt x="1377387" y="3020992"/>
                  <a:pt x="1898248" y="2592729"/>
                </a:cubicBezTo>
                <a:cubicBezTo>
                  <a:pt x="2419109" y="2164466"/>
                  <a:pt x="2814577" y="1728486"/>
                  <a:pt x="3125164" y="1296365"/>
                </a:cubicBezTo>
                <a:cubicBezTo>
                  <a:pt x="3435751" y="864243"/>
                  <a:pt x="3598761" y="432121"/>
                  <a:pt x="3761772" y="0"/>
                </a:cubicBezTo>
              </a:path>
            </a:pathLst>
          </a:custGeom>
          <a:ln w="158750" cap="rnd">
            <a:solidFill>
              <a:srgbClr val="A5D0ED"/>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5" name="Freeform 44"/>
          <p:cNvSpPr/>
          <p:nvPr/>
        </p:nvSpPr>
        <p:spPr bwMode="auto">
          <a:xfrm>
            <a:off x="7106856" y="2542973"/>
            <a:ext cx="4247909" cy="2492014"/>
          </a:xfrm>
          <a:custGeom>
            <a:avLst/>
            <a:gdLst>
              <a:gd name="connsiteX0" fmla="*/ 0 w 4247909"/>
              <a:gd name="connsiteY0" fmla="*/ 2492014 h 2492014"/>
              <a:gd name="connsiteX1" fmla="*/ 57873 w 4247909"/>
              <a:gd name="connsiteY1" fmla="*/ 2457290 h 2492014"/>
              <a:gd name="connsiteX2" fmla="*/ 138896 w 4247909"/>
              <a:gd name="connsiteY2" fmla="*/ 2434141 h 2492014"/>
              <a:gd name="connsiteX3" fmla="*/ 196769 w 4247909"/>
              <a:gd name="connsiteY3" fmla="*/ 2376268 h 2492014"/>
              <a:gd name="connsiteX4" fmla="*/ 231493 w 4247909"/>
              <a:gd name="connsiteY4" fmla="*/ 2353118 h 2492014"/>
              <a:gd name="connsiteX5" fmla="*/ 277792 w 4247909"/>
              <a:gd name="connsiteY5" fmla="*/ 2295245 h 2492014"/>
              <a:gd name="connsiteX6" fmla="*/ 300941 w 4247909"/>
              <a:gd name="connsiteY6" fmla="*/ 2272095 h 2492014"/>
              <a:gd name="connsiteX7" fmla="*/ 370390 w 4247909"/>
              <a:gd name="connsiteY7" fmla="*/ 2248946 h 2492014"/>
              <a:gd name="connsiteX8" fmla="*/ 381964 w 4247909"/>
              <a:gd name="connsiteY8" fmla="*/ 2387842 h 2492014"/>
              <a:gd name="connsiteX9" fmla="*/ 428263 w 4247909"/>
              <a:gd name="connsiteY9" fmla="*/ 2376268 h 2492014"/>
              <a:gd name="connsiteX10" fmla="*/ 486136 w 4247909"/>
              <a:gd name="connsiteY10" fmla="*/ 2318394 h 2492014"/>
              <a:gd name="connsiteX11" fmla="*/ 509286 w 4247909"/>
              <a:gd name="connsiteY11" fmla="*/ 2272095 h 2492014"/>
              <a:gd name="connsiteX12" fmla="*/ 544010 w 4247909"/>
              <a:gd name="connsiteY12" fmla="*/ 2214222 h 2492014"/>
              <a:gd name="connsiteX13" fmla="*/ 578734 w 4247909"/>
              <a:gd name="connsiteY13" fmla="*/ 2144774 h 2492014"/>
              <a:gd name="connsiteX14" fmla="*/ 659757 w 4247909"/>
              <a:gd name="connsiteY14" fmla="*/ 2098475 h 2492014"/>
              <a:gd name="connsiteX15" fmla="*/ 648182 w 4247909"/>
              <a:gd name="connsiteY15" fmla="*/ 2167923 h 2492014"/>
              <a:gd name="connsiteX16" fmla="*/ 625033 w 4247909"/>
              <a:gd name="connsiteY16" fmla="*/ 2202647 h 2492014"/>
              <a:gd name="connsiteX17" fmla="*/ 613458 w 4247909"/>
              <a:gd name="connsiteY17" fmla="*/ 2248946 h 2492014"/>
              <a:gd name="connsiteX18" fmla="*/ 648182 w 4247909"/>
              <a:gd name="connsiteY18" fmla="*/ 2341543 h 2492014"/>
              <a:gd name="connsiteX19" fmla="*/ 798653 w 4247909"/>
              <a:gd name="connsiteY19" fmla="*/ 2248946 h 2492014"/>
              <a:gd name="connsiteX20" fmla="*/ 983848 w 4247909"/>
              <a:gd name="connsiteY20" fmla="*/ 2017452 h 2492014"/>
              <a:gd name="connsiteX21" fmla="*/ 1041721 w 4247909"/>
              <a:gd name="connsiteY21" fmla="*/ 1936430 h 2492014"/>
              <a:gd name="connsiteX22" fmla="*/ 1076445 w 4247909"/>
              <a:gd name="connsiteY22" fmla="*/ 1901705 h 2492014"/>
              <a:gd name="connsiteX23" fmla="*/ 1111169 w 4247909"/>
              <a:gd name="connsiteY23" fmla="*/ 1855407 h 2492014"/>
              <a:gd name="connsiteX24" fmla="*/ 1157468 w 4247909"/>
              <a:gd name="connsiteY24" fmla="*/ 1785959 h 2492014"/>
              <a:gd name="connsiteX25" fmla="*/ 1203767 w 4247909"/>
              <a:gd name="connsiteY25" fmla="*/ 1716511 h 2492014"/>
              <a:gd name="connsiteX26" fmla="*/ 1192192 w 4247909"/>
              <a:gd name="connsiteY26" fmla="*/ 1878556 h 2492014"/>
              <a:gd name="connsiteX27" fmla="*/ 1169043 w 4247909"/>
              <a:gd name="connsiteY27" fmla="*/ 1948004 h 2492014"/>
              <a:gd name="connsiteX28" fmla="*/ 1157468 w 4247909"/>
              <a:gd name="connsiteY28" fmla="*/ 2017452 h 2492014"/>
              <a:gd name="connsiteX29" fmla="*/ 1122744 w 4247909"/>
              <a:gd name="connsiteY29" fmla="*/ 2191073 h 2492014"/>
              <a:gd name="connsiteX30" fmla="*/ 1145893 w 4247909"/>
              <a:gd name="connsiteY30" fmla="*/ 2295245 h 2492014"/>
              <a:gd name="connsiteX31" fmla="*/ 1157468 w 4247909"/>
              <a:gd name="connsiteY31" fmla="*/ 2248946 h 2492014"/>
              <a:gd name="connsiteX32" fmla="*/ 1226916 w 4247909"/>
              <a:gd name="connsiteY32" fmla="*/ 2179498 h 2492014"/>
              <a:gd name="connsiteX33" fmla="*/ 1296364 w 4247909"/>
              <a:gd name="connsiteY33" fmla="*/ 2098475 h 2492014"/>
              <a:gd name="connsiteX34" fmla="*/ 1331088 w 4247909"/>
              <a:gd name="connsiteY34" fmla="*/ 2040602 h 2492014"/>
              <a:gd name="connsiteX35" fmla="*/ 1365812 w 4247909"/>
              <a:gd name="connsiteY35" fmla="*/ 1994303 h 2492014"/>
              <a:gd name="connsiteX36" fmla="*/ 1458410 w 4247909"/>
              <a:gd name="connsiteY36" fmla="*/ 1843832 h 2492014"/>
              <a:gd name="connsiteX37" fmla="*/ 1527858 w 4247909"/>
              <a:gd name="connsiteY37" fmla="*/ 1774384 h 2492014"/>
              <a:gd name="connsiteX38" fmla="*/ 1574157 w 4247909"/>
              <a:gd name="connsiteY38" fmla="*/ 1704936 h 2492014"/>
              <a:gd name="connsiteX39" fmla="*/ 1597306 w 4247909"/>
              <a:gd name="connsiteY39" fmla="*/ 1647062 h 2492014"/>
              <a:gd name="connsiteX40" fmla="*/ 1632030 w 4247909"/>
              <a:gd name="connsiteY40" fmla="*/ 1600764 h 2492014"/>
              <a:gd name="connsiteX41" fmla="*/ 1620455 w 4247909"/>
              <a:gd name="connsiteY41" fmla="*/ 1762809 h 2492014"/>
              <a:gd name="connsiteX42" fmla="*/ 1585731 w 4247909"/>
              <a:gd name="connsiteY42" fmla="*/ 1936430 h 2492014"/>
              <a:gd name="connsiteX43" fmla="*/ 1574157 w 4247909"/>
              <a:gd name="connsiteY43" fmla="*/ 1971154 h 2492014"/>
              <a:gd name="connsiteX44" fmla="*/ 1551007 w 4247909"/>
              <a:gd name="connsiteY44" fmla="*/ 1994303 h 2492014"/>
              <a:gd name="connsiteX45" fmla="*/ 1597306 w 4247909"/>
              <a:gd name="connsiteY45" fmla="*/ 2017452 h 2492014"/>
              <a:gd name="connsiteX46" fmla="*/ 1643605 w 4247909"/>
              <a:gd name="connsiteY46" fmla="*/ 1913280 h 2492014"/>
              <a:gd name="connsiteX47" fmla="*/ 1736202 w 4247909"/>
              <a:gd name="connsiteY47" fmla="*/ 1739660 h 2492014"/>
              <a:gd name="connsiteX48" fmla="*/ 1851949 w 4247909"/>
              <a:gd name="connsiteY48" fmla="*/ 1577614 h 2492014"/>
              <a:gd name="connsiteX49" fmla="*/ 1979271 w 4247909"/>
              <a:gd name="connsiteY49" fmla="*/ 1369270 h 2492014"/>
              <a:gd name="connsiteX50" fmla="*/ 2257063 w 4247909"/>
              <a:gd name="connsiteY50" fmla="*/ 998880 h 2492014"/>
              <a:gd name="connsiteX51" fmla="*/ 2372810 w 4247909"/>
              <a:gd name="connsiteY51" fmla="*/ 836835 h 2492014"/>
              <a:gd name="connsiteX52" fmla="*/ 2673752 w 4247909"/>
              <a:gd name="connsiteY52" fmla="*/ 431721 h 2492014"/>
              <a:gd name="connsiteX53" fmla="*/ 2708476 w 4247909"/>
              <a:gd name="connsiteY53" fmla="*/ 385422 h 2492014"/>
              <a:gd name="connsiteX54" fmla="*/ 2743200 w 4247909"/>
              <a:gd name="connsiteY54" fmla="*/ 350698 h 2492014"/>
              <a:gd name="connsiteX55" fmla="*/ 2789498 w 4247909"/>
              <a:gd name="connsiteY55" fmla="*/ 292824 h 2492014"/>
              <a:gd name="connsiteX56" fmla="*/ 2685326 w 4247909"/>
              <a:gd name="connsiteY56" fmla="*/ 547468 h 2492014"/>
              <a:gd name="connsiteX57" fmla="*/ 2650602 w 4247909"/>
              <a:gd name="connsiteY57" fmla="*/ 651640 h 2492014"/>
              <a:gd name="connsiteX58" fmla="*/ 2581154 w 4247909"/>
              <a:gd name="connsiteY58" fmla="*/ 790536 h 2492014"/>
              <a:gd name="connsiteX59" fmla="*/ 2511706 w 4247909"/>
              <a:gd name="connsiteY59" fmla="*/ 894708 h 2492014"/>
              <a:gd name="connsiteX60" fmla="*/ 2465407 w 4247909"/>
              <a:gd name="connsiteY60" fmla="*/ 1033604 h 2492014"/>
              <a:gd name="connsiteX61" fmla="*/ 2407534 w 4247909"/>
              <a:gd name="connsiteY61" fmla="*/ 1137776 h 2492014"/>
              <a:gd name="connsiteX62" fmla="*/ 2257063 w 4247909"/>
              <a:gd name="connsiteY62" fmla="*/ 1508166 h 2492014"/>
              <a:gd name="connsiteX63" fmla="*/ 2164466 w 4247909"/>
              <a:gd name="connsiteY63" fmla="*/ 1681786 h 2492014"/>
              <a:gd name="connsiteX64" fmla="*/ 2118167 w 4247909"/>
              <a:gd name="connsiteY64" fmla="*/ 1809108 h 2492014"/>
              <a:gd name="connsiteX65" fmla="*/ 2071868 w 4247909"/>
              <a:gd name="connsiteY65" fmla="*/ 1913280 h 2492014"/>
              <a:gd name="connsiteX66" fmla="*/ 2037144 w 4247909"/>
              <a:gd name="connsiteY66" fmla="*/ 2017452 h 2492014"/>
              <a:gd name="connsiteX67" fmla="*/ 2013995 w 4247909"/>
              <a:gd name="connsiteY67" fmla="*/ 2075326 h 2492014"/>
              <a:gd name="connsiteX68" fmla="*/ 2002420 w 4247909"/>
              <a:gd name="connsiteY68" fmla="*/ 2121624 h 2492014"/>
              <a:gd name="connsiteX69" fmla="*/ 1990845 w 4247909"/>
              <a:gd name="connsiteY69" fmla="*/ 2156349 h 2492014"/>
              <a:gd name="connsiteX70" fmla="*/ 2152891 w 4247909"/>
              <a:gd name="connsiteY70" fmla="*/ 1948004 h 2492014"/>
              <a:gd name="connsiteX71" fmla="*/ 2338086 w 4247909"/>
              <a:gd name="connsiteY71" fmla="*/ 1716511 h 2492014"/>
              <a:gd name="connsiteX72" fmla="*/ 2696901 w 4247909"/>
              <a:gd name="connsiteY72" fmla="*/ 1195650 h 2492014"/>
              <a:gd name="connsiteX73" fmla="*/ 2882096 w 4247909"/>
              <a:gd name="connsiteY73" fmla="*/ 964156 h 2492014"/>
              <a:gd name="connsiteX74" fmla="*/ 3252486 w 4247909"/>
              <a:gd name="connsiteY74" fmla="*/ 420146 h 2492014"/>
              <a:gd name="connsiteX75" fmla="*/ 3414531 w 4247909"/>
              <a:gd name="connsiteY75" fmla="*/ 142354 h 2492014"/>
              <a:gd name="connsiteX76" fmla="*/ 3449255 w 4247909"/>
              <a:gd name="connsiteY76" fmla="*/ 72905 h 2492014"/>
              <a:gd name="connsiteX77" fmla="*/ 3460830 w 4247909"/>
              <a:gd name="connsiteY77" fmla="*/ 38181 h 2492014"/>
              <a:gd name="connsiteX78" fmla="*/ 3495554 w 4247909"/>
              <a:gd name="connsiteY78" fmla="*/ 3457 h 2492014"/>
              <a:gd name="connsiteX79" fmla="*/ 3437681 w 4247909"/>
              <a:gd name="connsiteY79" fmla="*/ 84480 h 2492014"/>
              <a:gd name="connsiteX80" fmla="*/ 3240911 w 4247909"/>
              <a:gd name="connsiteY80" fmla="*/ 466445 h 2492014"/>
              <a:gd name="connsiteX81" fmla="*/ 3125164 w 4247909"/>
              <a:gd name="connsiteY81" fmla="*/ 732662 h 2492014"/>
              <a:gd name="connsiteX82" fmla="*/ 3055716 w 4247909"/>
              <a:gd name="connsiteY82" fmla="*/ 906283 h 2492014"/>
              <a:gd name="connsiteX83" fmla="*/ 2893671 w 4247909"/>
              <a:gd name="connsiteY83" fmla="*/ 1195650 h 2492014"/>
              <a:gd name="connsiteX84" fmla="*/ 2858947 w 4247909"/>
              <a:gd name="connsiteY84" fmla="*/ 1276673 h 2492014"/>
              <a:gd name="connsiteX85" fmla="*/ 2812648 w 4247909"/>
              <a:gd name="connsiteY85" fmla="*/ 1346121 h 2492014"/>
              <a:gd name="connsiteX86" fmla="*/ 2720050 w 4247909"/>
              <a:gd name="connsiteY86" fmla="*/ 1577614 h 2492014"/>
              <a:gd name="connsiteX87" fmla="*/ 2662177 w 4247909"/>
              <a:gd name="connsiteY87" fmla="*/ 1762809 h 2492014"/>
              <a:gd name="connsiteX88" fmla="*/ 2650602 w 4247909"/>
              <a:gd name="connsiteY88" fmla="*/ 1797533 h 2492014"/>
              <a:gd name="connsiteX89" fmla="*/ 2720050 w 4247909"/>
              <a:gd name="connsiteY89" fmla="*/ 1739660 h 2492014"/>
              <a:gd name="connsiteX90" fmla="*/ 2801073 w 4247909"/>
              <a:gd name="connsiteY90" fmla="*/ 1681786 h 2492014"/>
              <a:gd name="connsiteX91" fmla="*/ 3206187 w 4247909"/>
              <a:gd name="connsiteY91" fmla="*/ 1253523 h 2492014"/>
              <a:gd name="connsiteX92" fmla="*/ 3321934 w 4247909"/>
              <a:gd name="connsiteY92" fmla="*/ 1137776 h 2492014"/>
              <a:gd name="connsiteX93" fmla="*/ 3495554 w 4247909"/>
              <a:gd name="connsiteY93" fmla="*/ 883133 h 2492014"/>
              <a:gd name="connsiteX94" fmla="*/ 3622876 w 4247909"/>
              <a:gd name="connsiteY94" fmla="*/ 697938 h 2492014"/>
              <a:gd name="connsiteX95" fmla="*/ 3715473 w 4247909"/>
              <a:gd name="connsiteY95" fmla="*/ 605341 h 2492014"/>
              <a:gd name="connsiteX96" fmla="*/ 3784921 w 4247909"/>
              <a:gd name="connsiteY96" fmla="*/ 535893 h 2492014"/>
              <a:gd name="connsiteX97" fmla="*/ 3819645 w 4247909"/>
              <a:gd name="connsiteY97" fmla="*/ 501169 h 2492014"/>
              <a:gd name="connsiteX98" fmla="*/ 3854369 w 4247909"/>
              <a:gd name="connsiteY98" fmla="*/ 478019 h 2492014"/>
              <a:gd name="connsiteX99" fmla="*/ 3808071 w 4247909"/>
              <a:gd name="connsiteY99" fmla="*/ 547468 h 2492014"/>
              <a:gd name="connsiteX100" fmla="*/ 3773347 w 4247909"/>
              <a:gd name="connsiteY100" fmla="*/ 593766 h 2492014"/>
              <a:gd name="connsiteX101" fmla="*/ 3634450 w 4247909"/>
              <a:gd name="connsiteY101" fmla="*/ 929432 h 2492014"/>
              <a:gd name="connsiteX102" fmla="*/ 3599726 w 4247909"/>
              <a:gd name="connsiteY102" fmla="*/ 998880 h 2492014"/>
              <a:gd name="connsiteX103" fmla="*/ 3495554 w 4247909"/>
              <a:gd name="connsiteY103" fmla="*/ 1184075 h 2492014"/>
              <a:gd name="connsiteX104" fmla="*/ 3414531 w 4247909"/>
              <a:gd name="connsiteY104" fmla="*/ 1369270 h 2492014"/>
              <a:gd name="connsiteX105" fmla="*/ 3356658 w 4247909"/>
              <a:gd name="connsiteY105" fmla="*/ 1473442 h 2492014"/>
              <a:gd name="connsiteX106" fmla="*/ 3310359 w 4247909"/>
              <a:gd name="connsiteY106" fmla="*/ 1542890 h 2492014"/>
              <a:gd name="connsiteX107" fmla="*/ 3275635 w 4247909"/>
              <a:gd name="connsiteY107" fmla="*/ 1647062 h 2492014"/>
              <a:gd name="connsiteX108" fmla="*/ 3240911 w 4247909"/>
              <a:gd name="connsiteY108" fmla="*/ 1716511 h 2492014"/>
              <a:gd name="connsiteX109" fmla="*/ 3275635 w 4247909"/>
              <a:gd name="connsiteY109" fmla="*/ 1704936 h 2492014"/>
              <a:gd name="connsiteX110" fmla="*/ 3321934 w 4247909"/>
              <a:gd name="connsiteY110" fmla="*/ 1670212 h 2492014"/>
              <a:gd name="connsiteX111" fmla="*/ 3379807 w 4247909"/>
              <a:gd name="connsiteY111" fmla="*/ 1635488 h 2492014"/>
              <a:gd name="connsiteX112" fmla="*/ 3530278 w 4247909"/>
              <a:gd name="connsiteY112" fmla="*/ 1508166 h 2492014"/>
              <a:gd name="connsiteX113" fmla="*/ 3588152 w 4247909"/>
              <a:gd name="connsiteY113" fmla="*/ 1450293 h 2492014"/>
              <a:gd name="connsiteX114" fmla="*/ 3634450 w 4247909"/>
              <a:gd name="connsiteY114" fmla="*/ 1415569 h 2492014"/>
              <a:gd name="connsiteX115" fmla="*/ 3738622 w 4247909"/>
              <a:gd name="connsiteY115" fmla="*/ 1334546 h 2492014"/>
              <a:gd name="connsiteX116" fmla="*/ 3784921 w 4247909"/>
              <a:gd name="connsiteY116" fmla="*/ 1299822 h 2492014"/>
              <a:gd name="connsiteX117" fmla="*/ 3715473 w 4247909"/>
              <a:gd name="connsiteY117" fmla="*/ 1461868 h 2492014"/>
              <a:gd name="connsiteX118" fmla="*/ 3495554 w 4247909"/>
              <a:gd name="connsiteY118" fmla="*/ 1855407 h 2492014"/>
              <a:gd name="connsiteX119" fmla="*/ 3379807 w 4247909"/>
              <a:gd name="connsiteY119" fmla="*/ 2017452 h 2492014"/>
              <a:gd name="connsiteX120" fmla="*/ 3252486 w 4247909"/>
              <a:gd name="connsiteY120" fmla="*/ 2202647 h 2492014"/>
              <a:gd name="connsiteX121" fmla="*/ 3703898 w 4247909"/>
              <a:gd name="connsiteY121" fmla="*/ 1820683 h 2492014"/>
              <a:gd name="connsiteX122" fmla="*/ 3842795 w 4247909"/>
              <a:gd name="connsiteY122" fmla="*/ 1728085 h 2492014"/>
              <a:gd name="connsiteX123" fmla="*/ 3958541 w 4247909"/>
              <a:gd name="connsiteY123" fmla="*/ 1612338 h 2492014"/>
              <a:gd name="connsiteX124" fmla="*/ 4143736 w 4247909"/>
              <a:gd name="connsiteY124" fmla="*/ 1508166 h 2492014"/>
              <a:gd name="connsiteX125" fmla="*/ 4190035 w 4247909"/>
              <a:gd name="connsiteY125" fmla="*/ 1473442 h 2492014"/>
              <a:gd name="connsiteX126" fmla="*/ 4247909 w 4247909"/>
              <a:gd name="connsiteY126" fmla="*/ 1461868 h 2492014"/>
              <a:gd name="connsiteX127" fmla="*/ 4051139 w 4247909"/>
              <a:gd name="connsiteY127" fmla="*/ 1681786 h 2492014"/>
              <a:gd name="connsiteX128" fmla="*/ 3958541 w 4247909"/>
              <a:gd name="connsiteY128" fmla="*/ 1809108 h 2492014"/>
              <a:gd name="connsiteX129" fmla="*/ 3912243 w 4247909"/>
              <a:gd name="connsiteY129" fmla="*/ 1866981 h 2492014"/>
              <a:gd name="connsiteX130" fmla="*/ 3842795 w 4247909"/>
              <a:gd name="connsiteY130" fmla="*/ 1948004 h 2492014"/>
              <a:gd name="connsiteX131" fmla="*/ 3808071 w 4247909"/>
              <a:gd name="connsiteY131" fmla="*/ 2005878 h 2492014"/>
              <a:gd name="connsiteX132" fmla="*/ 3761772 w 4247909"/>
              <a:gd name="connsiteY132" fmla="*/ 2075326 h 2492014"/>
              <a:gd name="connsiteX133" fmla="*/ 3727048 w 4247909"/>
              <a:gd name="connsiteY133" fmla="*/ 2144774 h 2492014"/>
              <a:gd name="connsiteX134" fmla="*/ 3646025 w 4247909"/>
              <a:gd name="connsiteY134" fmla="*/ 2214222 h 2492014"/>
              <a:gd name="connsiteX135" fmla="*/ 3588152 w 4247909"/>
              <a:gd name="connsiteY135" fmla="*/ 2248946 h 249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4247909" h="2492014">
                <a:moveTo>
                  <a:pt x="0" y="2492014"/>
                </a:moveTo>
                <a:cubicBezTo>
                  <a:pt x="19291" y="2480439"/>
                  <a:pt x="37751" y="2467351"/>
                  <a:pt x="57873" y="2457290"/>
                </a:cubicBezTo>
                <a:cubicBezTo>
                  <a:pt x="74474" y="2448990"/>
                  <a:pt x="124068" y="2437848"/>
                  <a:pt x="138896" y="2434141"/>
                </a:cubicBezTo>
                <a:cubicBezTo>
                  <a:pt x="231489" y="2372413"/>
                  <a:pt x="119609" y="2453429"/>
                  <a:pt x="196769" y="2376268"/>
                </a:cubicBezTo>
                <a:cubicBezTo>
                  <a:pt x="206606" y="2366431"/>
                  <a:pt x="220630" y="2361808"/>
                  <a:pt x="231493" y="2353118"/>
                </a:cubicBezTo>
                <a:cubicBezTo>
                  <a:pt x="262548" y="2328274"/>
                  <a:pt x="251052" y="2328671"/>
                  <a:pt x="277792" y="2295245"/>
                </a:cubicBezTo>
                <a:cubicBezTo>
                  <a:pt x="284609" y="2286723"/>
                  <a:pt x="291180" y="2276975"/>
                  <a:pt x="300941" y="2272095"/>
                </a:cubicBezTo>
                <a:cubicBezTo>
                  <a:pt x="322767" y="2261182"/>
                  <a:pt x="370390" y="2248946"/>
                  <a:pt x="370390" y="2248946"/>
                </a:cubicBezTo>
                <a:cubicBezTo>
                  <a:pt x="374248" y="2295245"/>
                  <a:pt x="362739" y="2345547"/>
                  <a:pt x="381964" y="2387842"/>
                </a:cubicBezTo>
                <a:cubicBezTo>
                  <a:pt x="388547" y="2402324"/>
                  <a:pt x="415027" y="2385092"/>
                  <a:pt x="428263" y="2376268"/>
                </a:cubicBezTo>
                <a:cubicBezTo>
                  <a:pt x="450963" y="2361135"/>
                  <a:pt x="473935" y="2342796"/>
                  <a:pt x="486136" y="2318394"/>
                </a:cubicBezTo>
                <a:cubicBezTo>
                  <a:pt x="493853" y="2302961"/>
                  <a:pt x="500906" y="2287178"/>
                  <a:pt x="509286" y="2272095"/>
                </a:cubicBezTo>
                <a:cubicBezTo>
                  <a:pt x="520212" y="2252429"/>
                  <a:pt x="533949" y="2234344"/>
                  <a:pt x="544010" y="2214222"/>
                </a:cubicBezTo>
                <a:cubicBezTo>
                  <a:pt x="562838" y="2176567"/>
                  <a:pt x="545564" y="2177945"/>
                  <a:pt x="578734" y="2144774"/>
                </a:cubicBezTo>
                <a:cubicBezTo>
                  <a:pt x="595096" y="2128412"/>
                  <a:pt x="641597" y="2107555"/>
                  <a:pt x="659757" y="2098475"/>
                </a:cubicBezTo>
                <a:cubicBezTo>
                  <a:pt x="655899" y="2121624"/>
                  <a:pt x="655603" y="2145659"/>
                  <a:pt x="648182" y="2167923"/>
                </a:cubicBezTo>
                <a:cubicBezTo>
                  <a:pt x="643783" y="2181120"/>
                  <a:pt x="630513" y="2189861"/>
                  <a:pt x="625033" y="2202647"/>
                </a:cubicBezTo>
                <a:cubicBezTo>
                  <a:pt x="618767" y="2217269"/>
                  <a:pt x="617316" y="2233513"/>
                  <a:pt x="613458" y="2248946"/>
                </a:cubicBezTo>
                <a:cubicBezTo>
                  <a:pt x="625033" y="2279812"/>
                  <a:pt x="618698" y="2326801"/>
                  <a:pt x="648182" y="2341543"/>
                </a:cubicBezTo>
                <a:cubicBezTo>
                  <a:pt x="678591" y="2356747"/>
                  <a:pt x="786942" y="2262253"/>
                  <a:pt x="798653" y="2248946"/>
                </a:cubicBezTo>
                <a:cubicBezTo>
                  <a:pt x="863936" y="2174761"/>
                  <a:pt x="923179" y="2095455"/>
                  <a:pt x="983848" y="2017452"/>
                </a:cubicBezTo>
                <a:cubicBezTo>
                  <a:pt x="1004224" y="1991254"/>
                  <a:pt x="1020988" y="1962347"/>
                  <a:pt x="1041721" y="1936430"/>
                </a:cubicBezTo>
                <a:cubicBezTo>
                  <a:pt x="1051947" y="1923648"/>
                  <a:pt x="1065792" y="1914134"/>
                  <a:pt x="1076445" y="1901705"/>
                </a:cubicBezTo>
                <a:cubicBezTo>
                  <a:pt x="1088999" y="1887058"/>
                  <a:pt x="1099594" y="1870840"/>
                  <a:pt x="1111169" y="1855407"/>
                </a:cubicBezTo>
                <a:cubicBezTo>
                  <a:pt x="1133306" y="1788998"/>
                  <a:pt x="1106891" y="1850986"/>
                  <a:pt x="1157468" y="1785959"/>
                </a:cubicBezTo>
                <a:cubicBezTo>
                  <a:pt x="1174549" y="1763998"/>
                  <a:pt x="1188334" y="1739660"/>
                  <a:pt x="1203767" y="1716511"/>
                </a:cubicBezTo>
                <a:cubicBezTo>
                  <a:pt x="1231683" y="1632755"/>
                  <a:pt x="1241343" y="1595933"/>
                  <a:pt x="1192192" y="1878556"/>
                </a:cubicBezTo>
                <a:cubicBezTo>
                  <a:pt x="1188011" y="1902597"/>
                  <a:pt x="1174961" y="1924331"/>
                  <a:pt x="1169043" y="1948004"/>
                </a:cubicBezTo>
                <a:cubicBezTo>
                  <a:pt x="1163351" y="1970772"/>
                  <a:pt x="1161859" y="1994398"/>
                  <a:pt x="1157468" y="2017452"/>
                </a:cubicBezTo>
                <a:cubicBezTo>
                  <a:pt x="1146425" y="2075429"/>
                  <a:pt x="1122744" y="2191073"/>
                  <a:pt x="1122744" y="2191073"/>
                </a:cubicBezTo>
                <a:cubicBezTo>
                  <a:pt x="1130460" y="2225797"/>
                  <a:pt x="1127592" y="2264743"/>
                  <a:pt x="1145893" y="2295245"/>
                </a:cubicBezTo>
                <a:cubicBezTo>
                  <a:pt x="1154078" y="2308886"/>
                  <a:pt x="1148345" y="2261978"/>
                  <a:pt x="1157468" y="2248946"/>
                </a:cubicBezTo>
                <a:cubicBezTo>
                  <a:pt x="1176242" y="2222126"/>
                  <a:pt x="1203767" y="2202647"/>
                  <a:pt x="1226916" y="2179498"/>
                </a:cubicBezTo>
                <a:cubicBezTo>
                  <a:pt x="1262682" y="2143732"/>
                  <a:pt x="1266666" y="2143022"/>
                  <a:pt x="1296364" y="2098475"/>
                </a:cubicBezTo>
                <a:cubicBezTo>
                  <a:pt x="1308843" y="2079756"/>
                  <a:pt x="1318609" y="2059321"/>
                  <a:pt x="1331088" y="2040602"/>
                </a:cubicBezTo>
                <a:cubicBezTo>
                  <a:pt x="1341789" y="2024551"/>
                  <a:pt x="1355332" y="2010499"/>
                  <a:pt x="1365812" y="1994303"/>
                </a:cubicBezTo>
                <a:cubicBezTo>
                  <a:pt x="1397806" y="1944858"/>
                  <a:pt x="1416766" y="1885476"/>
                  <a:pt x="1458410" y="1843832"/>
                </a:cubicBezTo>
                <a:lnTo>
                  <a:pt x="1527858" y="1774384"/>
                </a:lnTo>
                <a:cubicBezTo>
                  <a:pt x="1558459" y="1682583"/>
                  <a:pt x="1512225" y="1804029"/>
                  <a:pt x="1574157" y="1704936"/>
                </a:cubicBezTo>
                <a:cubicBezTo>
                  <a:pt x="1585169" y="1687317"/>
                  <a:pt x="1587216" y="1665225"/>
                  <a:pt x="1597306" y="1647062"/>
                </a:cubicBezTo>
                <a:cubicBezTo>
                  <a:pt x="1606674" y="1630199"/>
                  <a:pt x="1620455" y="1616197"/>
                  <a:pt x="1632030" y="1600764"/>
                </a:cubicBezTo>
                <a:cubicBezTo>
                  <a:pt x="1628172" y="1654779"/>
                  <a:pt x="1627854" y="1709164"/>
                  <a:pt x="1620455" y="1762809"/>
                </a:cubicBezTo>
                <a:cubicBezTo>
                  <a:pt x="1612391" y="1821275"/>
                  <a:pt x="1604394" y="1880439"/>
                  <a:pt x="1585731" y="1936430"/>
                </a:cubicBezTo>
                <a:cubicBezTo>
                  <a:pt x="1581873" y="1948005"/>
                  <a:pt x="1580434" y="1960692"/>
                  <a:pt x="1574157" y="1971154"/>
                </a:cubicBezTo>
                <a:cubicBezTo>
                  <a:pt x="1568542" y="1980512"/>
                  <a:pt x="1558724" y="1986587"/>
                  <a:pt x="1551007" y="1994303"/>
                </a:cubicBezTo>
                <a:cubicBezTo>
                  <a:pt x="1550856" y="1994909"/>
                  <a:pt x="1503163" y="2132517"/>
                  <a:pt x="1597306" y="2017452"/>
                </a:cubicBezTo>
                <a:cubicBezTo>
                  <a:pt x="1621368" y="1988042"/>
                  <a:pt x="1626611" y="1947267"/>
                  <a:pt x="1643605" y="1913280"/>
                </a:cubicBezTo>
                <a:cubicBezTo>
                  <a:pt x="1672938" y="1854615"/>
                  <a:pt x="1701612" y="1795388"/>
                  <a:pt x="1736202" y="1739660"/>
                </a:cubicBezTo>
                <a:cubicBezTo>
                  <a:pt x="1771208" y="1683261"/>
                  <a:pt x="1815529" y="1633110"/>
                  <a:pt x="1851949" y="1577614"/>
                </a:cubicBezTo>
                <a:cubicBezTo>
                  <a:pt x="1896604" y="1509569"/>
                  <a:pt x="1932597" y="1435947"/>
                  <a:pt x="1979271" y="1369270"/>
                </a:cubicBezTo>
                <a:cubicBezTo>
                  <a:pt x="2067773" y="1242839"/>
                  <a:pt x="2165331" y="1122988"/>
                  <a:pt x="2257063" y="998880"/>
                </a:cubicBezTo>
                <a:cubicBezTo>
                  <a:pt x="2296518" y="945499"/>
                  <a:pt x="2341573" y="895405"/>
                  <a:pt x="2372810" y="836835"/>
                </a:cubicBezTo>
                <a:cubicBezTo>
                  <a:pt x="2521170" y="558657"/>
                  <a:pt x="2410593" y="732473"/>
                  <a:pt x="2673752" y="431721"/>
                </a:cubicBezTo>
                <a:cubicBezTo>
                  <a:pt x="2686455" y="417203"/>
                  <a:pt x="2695921" y="400069"/>
                  <a:pt x="2708476" y="385422"/>
                </a:cubicBezTo>
                <a:cubicBezTo>
                  <a:pt x="2719129" y="372994"/>
                  <a:pt x="2732721" y="363273"/>
                  <a:pt x="2743200" y="350698"/>
                </a:cubicBezTo>
                <a:cubicBezTo>
                  <a:pt x="2816216" y="263079"/>
                  <a:pt x="2722142" y="360183"/>
                  <a:pt x="2789498" y="292824"/>
                </a:cubicBezTo>
                <a:cubicBezTo>
                  <a:pt x="2754774" y="377705"/>
                  <a:pt x="2718432" y="461943"/>
                  <a:pt x="2685326" y="547468"/>
                </a:cubicBezTo>
                <a:cubicBezTo>
                  <a:pt x="2672113" y="581602"/>
                  <a:pt x="2665020" y="617997"/>
                  <a:pt x="2650602" y="651640"/>
                </a:cubicBezTo>
                <a:cubicBezTo>
                  <a:pt x="2630211" y="699218"/>
                  <a:pt x="2606836" y="745593"/>
                  <a:pt x="2581154" y="790536"/>
                </a:cubicBezTo>
                <a:cubicBezTo>
                  <a:pt x="2560449" y="826770"/>
                  <a:pt x="2529648" y="857029"/>
                  <a:pt x="2511706" y="894708"/>
                </a:cubicBezTo>
                <a:cubicBezTo>
                  <a:pt x="2490724" y="938770"/>
                  <a:pt x="2484631" y="988747"/>
                  <a:pt x="2465407" y="1033604"/>
                </a:cubicBezTo>
                <a:cubicBezTo>
                  <a:pt x="2449759" y="1070115"/>
                  <a:pt x="2423502" y="1101404"/>
                  <a:pt x="2407534" y="1137776"/>
                </a:cubicBezTo>
                <a:cubicBezTo>
                  <a:pt x="2353964" y="1259797"/>
                  <a:pt x="2311426" y="1386496"/>
                  <a:pt x="2257063" y="1508166"/>
                </a:cubicBezTo>
                <a:cubicBezTo>
                  <a:pt x="2230306" y="1568050"/>
                  <a:pt x="2191952" y="1622233"/>
                  <a:pt x="2164466" y="1681786"/>
                </a:cubicBezTo>
                <a:cubicBezTo>
                  <a:pt x="2145542" y="1722789"/>
                  <a:pt x="2134939" y="1767178"/>
                  <a:pt x="2118167" y="1809108"/>
                </a:cubicBezTo>
                <a:cubicBezTo>
                  <a:pt x="2104054" y="1844389"/>
                  <a:pt x="2085641" y="1877865"/>
                  <a:pt x="2071868" y="1913280"/>
                </a:cubicBezTo>
                <a:cubicBezTo>
                  <a:pt x="2058602" y="1947394"/>
                  <a:pt x="2049455" y="1982982"/>
                  <a:pt x="2037144" y="2017452"/>
                </a:cubicBezTo>
                <a:cubicBezTo>
                  <a:pt x="2030156" y="2037019"/>
                  <a:pt x="2020565" y="2055615"/>
                  <a:pt x="2013995" y="2075326"/>
                </a:cubicBezTo>
                <a:cubicBezTo>
                  <a:pt x="2008965" y="2090417"/>
                  <a:pt x="2006790" y="2106328"/>
                  <a:pt x="2002420" y="2121624"/>
                </a:cubicBezTo>
                <a:cubicBezTo>
                  <a:pt x="1999068" y="2133356"/>
                  <a:pt x="1980383" y="2162626"/>
                  <a:pt x="1990845" y="2156349"/>
                </a:cubicBezTo>
                <a:cubicBezTo>
                  <a:pt x="2055104" y="2117793"/>
                  <a:pt x="2117827" y="1994756"/>
                  <a:pt x="2152891" y="1948004"/>
                </a:cubicBezTo>
                <a:cubicBezTo>
                  <a:pt x="2212182" y="1868949"/>
                  <a:pt x="2280184" y="1796589"/>
                  <a:pt x="2338086" y="1716511"/>
                </a:cubicBezTo>
                <a:cubicBezTo>
                  <a:pt x="2461621" y="1545665"/>
                  <a:pt x="2565197" y="1360281"/>
                  <a:pt x="2696901" y="1195650"/>
                </a:cubicBezTo>
                <a:cubicBezTo>
                  <a:pt x="2758633" y="1118485"/>
                  <a:pt x="2824545" y="1044487"/>
                  <a:pt x="2882096" y="964156"/>
                </a:cubicBezTo>
                <a:cubicBezTo>
                  <a:pt x="3009858" y="785822"/>
                  <a:pt x="3133202" y="604259"/>
                  <a:pt x="3252486" y="420146"/>
                </a:cubicBezTo>
                <a:cubicBezTo>
                  <a:pt x="3310775" y="330178"/>
                  <a:pt x="3366590" y="238237"/>
                  <a:pt x="3414531" y="142354"/>
                </a:cubicBezTo>
                <a:cubicBezTo>
                  <a:pt x="3426106" y="119204"/>
                  <a:pt x="3438743" y="96556"/>
                  <a:pt x="3449255" y="72905"/>
                </a:cubicBezTo>
                <a:cubicBezTo>
                  <a:pt x="3454210" y="61756"/>
                  <a:pt x="3454062" y="48333"/>
                  <a:pt x="3460830" y="38181"/>
                </a:cubicBezTo>
                <a:cubicBezTo>
                  <a:pt x="3469910" y="24561"/>
                  <a:pt x="3502874" y="-11184"/>
                  <a:pt x="3495554" y="3457"/>
                </a:cubicBezTo>
                <a:cubicBezTo>
                  <a:pt x="3480711" y="33143"/>
                  <a:pt x="3453799" y="55467"/>
                  <a:pt x="3437681" y="84480"/>
                </a:cubicBezTo>
                <a:cubicBezTo>
                  <a:pt x="3379619" y="188990"/>
                  <a:pt x="3267025" y="388104"/>
                  <a:pt x="3240911" y="466445"/>
                </a:cubicBezTo>
                <a:cubicBezTo>
                  <a:pt x="3141842" y="763650"/>
                  <a:pt x="3255111" y="451110"/>
                  <a:pt x="3125164" y="732662"/>
                </a:cubicBezTo>
                <a:cubicBezTo>
                  <a:pt x="3099043" y="789257"/>
                  <a:pt x="3083592" y="850532"/>
                  <a:pt x="3055716" y="906283"/>
                </a:cubicBezTo>
                <a:cubicBezTo>
                  <a:pt x="3006277" y="1005162"/>
                  <a:pt x="2945536" y="1098021"/>
                  <a:pt x="2893671" y="1195650"/>
                </a:cubicBezTo>
                <a:cubicBezTo>
                  <a:pt x="2879886" y="1221599"/>
                  <a:pt x="2872878" y="1250802"/>
                  <a:pt x="2858947" y="1276673"/>
                </a:cubicBezTo>
                <a:cubicBezTo>
                  <a:pt x="2845757" y="1301170"/>
                  <a:pt x="2825090" y="1321236"/>
                  <a:pt x="2812648" y="1346121"/>
                </a:cubicBezTo>
                <a:cubicBezTo>
                  <a:pt x="2684865" y="1601685"/>
                  <a:pt x="2757502" y="1452775"/>
                  <a:pt x="2720050" y="1577614"/>
                </a:cubicBezTo>
                <a:cubicBezTo>
                  <a:pt x="2701466" y="1639562"/>
                  <a:pt x="2681653" y="1701135"/>
                  <a:pt x="2662177" y="1762809"/>
                </a:cubicBezTo>
                <a:cubicBezTo>
                  <a:pt x="2658503" y="1774443"/>
                  <a:pt x="2641229" y="1805344"/>
                  <a:pt x="2650602" y="1797533"/>
                </a:cubicBezTo>
                <a:cubicBezTo>
                  <a:pt x="2673751" y="1778242"/>
                  <a:pt x="2696165" y="1758033"/>
                  <a:pt x="2720050" y="1739660"/>
                </a:cubicBezTo>
                <a:cubicBezTo>
                  <a:pt x="2746357" y="1719424"/>
                  <a:pt x="2777604" y="1705255"/>
                  <a:pt x="2801073" y="1681786"/>
                </a:cubicBezTo>
                <a:cubicBezTo>
                  <a:pt x="2940023" y="1542836"/>
                  <a:pt x="3070290" y="1395460"/>
                  <a:pt x="3206187" y="1253523"/>
                </a:cubicBezTo>
                <a:cubicBezTo>
                  <a:pt x="3243922" y="1214111"/>
                  <a:pt x="3291196" y="1182858"/>
                  <a:pt x="3321934" y="1137776"/>
                </a:cubicBezTo>
                <a:lnTo>
                  <a:pt x="3495554" y="883133"/>
                </a:lnTo>
                <a:cubicBezTo>
                  <a:pt x="3501059" y="875006"/>
                  <a:pt x="3606240" y="714574"/>
                  <a:pt x="3622876" y="697938"/>
                </a:cubicBezTo>
                <a:lnTo>
                  <a:pt x="3715473" y="605341"/>
                </a:lnTo>
                <a:lnTo>
                  <a:pt x="3784921" y="535893"/>
                </a:lnTo>
                <a:cubicBezTo>
                  <a:pt x="3796496" y="524318"/>
                  <a:pt x="3806025" y="510249"/>
                  <a:pt x="3819645" y="501169"/>
                </a:cubicBezTo>
                <a:lnTo>
                  <a:pt x="3854369" y="478019"/>
                </a:lnTo>
                <a:cubicBezTo>
                  <a:pt x="3838936" y="501169"/>
                  <a:pt x="3824026" y="524675"/>
                  <a:pt x="3808071" y="547468"/>
                </a:cubicBezTo>
                <a:cubicBezTo>
                  <a:pt x="3797008" y="563272"/>
                  <a:pt x="3781330" y="576204"/>
                  <a:pt x="3773347" y="593766"/>
                </a:cubicBezTo>
                <a:cubicBezTo>
                  <a:pt x="3723240" y="704002"/>
                  <a:pt x="3688603" y="821126"/>
                  <a:pt x="3634450" y="929432"/>
                </a:cubicBezTo>
                <a:cubicBezTo>
                  <a:pt x="3622875" y="952581"/>
                  <a:pt x="3612120" y="976159"/>
                  <a:pt x="3599726" y="998880"/>
                </a:cubicBezTo>
                <a:cubicBezTo>
                  <a:pt x="3565810" y="1061059"/>
                  <a:pt x="3523943" y="1119186"/>
                  <a:pt x="3495554" y="1184075"/>
                </a:cubicBezTo>
                <a:cubicBezTo>
                  <a:pt x="3468546" y="1245807"/>
                  <a:pt x="3454959" y="1315365"/>
                  <a:pt x="3414531" y="1369270"/>
                </a:cubicBezTo>
                <a:cubicBezTo>
                  <a:pt x="3329811" y="1482231"/>
                  <a:pt x="3427392" y="1343763"/>
                  <a:pt x="3356658" y="1473442"/>
                </a:cubicBezTo>
                <a:cubicBezTo>
                  <a:pt x="3343335" y="1497867"/>
                  <a:pt x="3323682" y="1518465"/>
                  <a:pt x="3310359" y="1542890"/>
                </a:cubicBezTo>
                <a:cubicBezTo>
                  <a:pt x="3247718" y="1657733"/>
                  <a:pt x="3317963" y="1548298"/>
                  <a:pt x="3275635" y="1647062"/>
                </a:cubicBezTo>
                <a:cubicBezTo>
                  <a:pt x="3275052" y="1648422"/>
                  <a:pt x="3231157" y="1706756"/>
                  <a:pt x="3240911" y="1716511"/>
                </a:cubicBezTo>
                <a:cubicBezTo>
                  <a:pt x="3249538" y="1725138"/>
                  <a:pt x="3264060" y="1708794"/>
                  <a:pt x="3275635" y="1704936"/>
                </a:cubicBezTo>
                <a:cubicBezTo>
                  <a:pt x="3291068" y="1693361"/>
                  <a:pt x="3305883" y="1680913"/>
                  <a:pt x="3321934" y="1670212"/>
                </a:cubicBezTo>
                <a:cubicBezTo>
                  <a:pt x="3340653" y="1657733"/>
                  <a:pt x="3362049" y="1649300"/>
                  <a:pt x="3379807" y="1635488"/>
                </a:cubicBezTo>
                <a:cubicBezTo>
                  <a:pt x="3431670" y="1595150"/>
                  <a:pt x="3481171" y="1551817"/>
                  <a:pt x="3530278" y="1508166"/>
                </a:cubicBezTo>
                <a:cubicBezTo>
                  <a:pt x="3550669" y="1490041"/>
                  <a:pt x="3567761" y="1468418"/>
                  <a:pt x="3588152" y="1450293"/>
                </a:cubicBezTo>
                <a:cubicBezTo>
                  <a:pt x="3602570" y="1437477"/>
                  <a:pt x="3620111" y="1428474"/>
                  <a:pt x="3634450" y="1415569"/>
                </a:cubicBezTo>
                <a:cubicBezTo>
                  <a:pt x="3726303" y="1332901"/>
                  <a:pt x="3667705" y="1358186"/>
                  <a:pt x="3738622" y="1334546"/>
                </a:cubicBezTo>
                <a:cubicBezTo>
                  <a:pt x="3754055" y="1322971"/>
                  <a:pt x="3776294" y="1282568"/>
                  <a:pt x="3784921" y="1299822"/>
                </a:cubicBezTo>
                <a:cubicBezTo>
                  <a:pt x="3827555" y="1385088"/>
                  <a:pt x="3753369" y="1415227"/>
                  <a:pt x="3715473" y="1461868"/>
                </a:cubicBezTo>
                <a:cubicBezTo>
                  <a:pt x="3547582" y="1668503"/>
                  <a:pt x="3678204" y="1542294"/>
                  <a:pt x="3495554" y="1855407"/>
                </a:cubicBezTo>
                <a:cubicBezTo>
                  <a:pt x="3407522" y="2006319"/>
                  <a:pt x="3459129" y="1964571"/>
                  <a:pt x="3379807" y="2017452"/>
                </a:cubicBezTo>
                <a:cubicBezTo>
                  <a:pt x="3301486" y="2142768"/>
                  <a:pt x="3343773" y="2080931"/>
                  <a:pt x="3252486" y="2202647"/>
                </a:cubicBezTo>
                <a:cubicBezTo>
                  <a:pt x="3172477" y="2442666"/>
                  <a:pt x="3279049" y="2103915"/>
                  <a:pt x="3703898" y="1820683"/>
                </a:cubicBezTo>
                <a:cubicBezTo>
                  <a:pt x="3750197" y="1789817"/>
                  <a:pt x="3799729" y="1763321"/>
                  <a:pt x="3842795" y="1728085"/>
                </a:cubicBezTo>
                <a:cubicBezTo>
                  <a:pt x="3885025" y="1693533"/>
                  <a:pt x="3914487" y="1644531"/>
                  <a:pt x="3958541" y="1612338"/>
                </a:cubicBezTo>
                <a:cubicBezTo>
                  <a:pt x="4015727" y="1570548"/>
                  <a:pt x="4087074" y="1550662"/>
                  <a:pt x="4143736" y="1508166"/>
                </a:cubicBezTo>
                <a:cubicBezTo>
                  <a:pt x="4159169" y="1496591"/>
                  <a:pt x="4172406" y="1481277"/>
                  <a:pt x="4190035" y="1473442"/>
                </a:cubicBezTo>
                <a:cubicBezTo>
                  <a:pt x="4208013" y="1465452"/>
                  <a:pt x="4228618" y="1465726"/>
                  <a:pt x="4247909" y="1461868"/>
                </a:cubicBezTo>
                <a:cubicBezTo>
                  <a:pt x="4115304" y="1514909"/>
                  <a:pt x="4202747" y="1467750"/>
                  <a:pt x="4051139" y="1681786"/>
                </a:cubicBezTo>
                <a:cubicBezTo>
                  <a:pt x="4023987" y="1720118"/>
                  <a:pt x="3988806" y="1770196"/>
                  <a:pt x="3958541" y="1809108"/>
                </a:cubicBezTo>
                <a:cubicBezTo>
                  <a:pt x="3943374" y="1828608"/>
                  <a:pt x="3929712" y="1849512"/>
                  <a:pt x="3912243" y="1866981"/>
                </a:cubicBezTo>
                <a:cubicBezTo>
                  <a:pt x="3876477" y="1902747"/>
                  <a:pt x="3872492" y="1903458"/>
                  <a:pt x="3842795" y="1948004"/>
                </a:cubicBezTo>
                <a:cubicBezTo>
                  <a:pt x="3830316" y="1966723"/>
                  <a:pt x="3820149" y="1986898"/>
                  <a:pt x="3808071" y="2005878"/>
                </a:cubicBezTo>
                <a:cubicBezTo>
                  <a:pt x="3793134" y="2029350"/>
                  <a:pt x="3775284" y="2051005"/>
                  <a:pt x="3761772" y="2075326"/>
                </a:cubicBezTo>
                <a:cubicBezTo>
                  <a:pt x="3729343" y="2133698"/>
                  <a:pt x="3775726" y="2087982"/>
                  <a:pt x="3727048" y="2144774"/>
                </a:cubicBezTo>
                <a:cubicBezTo>
                  <a:pt x="3705688" y="2169694"/>
                  <a:pt x="3676744" y="2198863"/>
                  <a:pt x="3646025" y="2214222"/>
                </a:cubicBezTo>
                <a:cubicBezTo>
                  <a:pt x="3585924" y="2244273"/>
                  <a:pt x="3633366" y="2203732"/>
                  <a:pt x="3588152" y="2248946"/>
                </a:cubicBezTo>
              </a:path>
            </a:pathLst>
          </a:custGeom>
          <a:ln w="158750" cap="rnd">
            <a:solidFill>
              <a:srgbClr val="A5D0ED"/>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chemeClr val="tx1"/>
              </a:solidFill>
            </a:endParaRPr>
          </a:p>
        </p:txBody>
      </p:sp>
      <p:grpSp>
        <p:nvGrpSpPr>
          <p:cNvPr id="22" name="Group 21"/>
          <p:cNvGrpSpPr/>
          <p:nvPr/>
        </p:nvGrpSpPr>
        <p:grpSpPr>
          <a:xfrm>
            <a:off x="1081446" y="1745384"/>
            <a:ext cx="3853127" cy="3315145"/>
            <a:chOff x="4130187" y="1744409"/>
            <a:chExt cx="3853127" cy="3315145"/>
          </a:xfrm>
        </p:grpSpPr>
        <p:grpSp>
          <p:nvGrpSpPr>
            <p:cNvPr id="24" name="Group 23"/>
            <p:cNvGrpSpPr/>
            <p:nvPr/>
          </p:nvGrpSpPr>
          <p:grpSpPr>
            <a:xfrm>
              <a:off x="4298623" y="1744409"/>
              <a:ext cx="3238048" cy="498063"/>
              <a:chOff x="1242908" y="1805369"/>
              <a:chExt cx="3238048" cy="498063"/>
            </a:xfrm>
          </p:grpSpPr>
          <p:sp>
            <p:nvSpPr>
              <p:cNvPr id="34" name="Freeform 33"/>
              <p:cNvSpPr/>
              <p:nvPr/>
            </p:nvSpPr>
            <p:spPr bwMode="auto">
              <a:xfrm>
                <a:off x="1255997" y="1816927"/>
                <a:ext cx="52071" cy="463138"/>
              </a:xfrm>
              <a:custGeom>
                <a:avLst/>
                <a:gdLst>
                  <a:gd name="connsiteX0" fmla="*/ 0 w 52071"/>
                  <a:gd name="connsiteY0" fmla="*/ 0 h 463138"/>
                  <a:gd name="connsiteX1" fmla="*/ 47501 w 52071"/>
                  <a:gd name="connsiteY1" fmla="*/ 308758 h 463138"/>
                  <a:gd name="connsiteX2" fmla="*/ 47501 w 52071"/>
                  <a:gd name="connsiteY2" fmla="*/ 463138 h 463138"/>
                </a:gdLst>
                <a:ahLst/>
                <a:cxnLst>
                  <a:cxn ang="0">
                    <a:pos x="connsiteX0" y="connsiteY0"/>
                  </a:cxn>
                  <a:cxn ang="0">
                    <a:pos x="connsiteX1" y="connsiteY1"/>
                  </a:cxn>
                  <a:cxn ang="0">
                    <a:pos x="connsiteX2" y="connsiteY2"/>
                  </a:cxn>
                </a:cxnLst>
                <a:rect l="l" t="t" r="r" b="b"/>
                <a:pathLst>
                  <a:path w="52071" h="463138">
                    <a:moveTo>
                      <a:pt x="0" y="0"/>
                    </a:moveTo>
                    <a:cubicBezTo>
                      <a:pt x="19792" y="115784"/>
                      <a:pt x="39584" y="231568"/>
                      <a:pt x="47501" y="308758"/>
                    </a:cubicBezTo>
                    <a:cubicBezTo>
                      <a:pt x="55418" y="385948"/>
                      <a:pt x="51459" y="424543"/>
                      <a:pt x="47501" y="463138"/>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5" name="Freeform 34"/>
              <p:cNvSpPr/>
              <p:nvPr/>
            </p:nvSpPr>
            <p:spPr bwMode="auto">
              <a:xfrm>
                <a:off x="1242908" y="1805369"/>
                <a:ext cx="3225315" cy="76572"/>
              </a:xfrm>
              <a:custGeom>
                <a:avLst/>
                <a:gdLst>
                  <a:gd name="connsiteX0" fmla="*/ 3182587 w 3182587"/>
                  <a:gd name="connsiteY0" fmla="*/ 11875 h 23750"/>
                  <a:gd name="connsiteX1" fmla="*/ 1615044 w 3182587"/>
                  <a:gd name="connsiteY1" fmla="*/ 23750 h 23750"/>
                  <a:gd name="connsiteX2" fmla="*/ 0 w 3182587"/>
                  <a:gd name="connsiteY2" fmla="*/ 0 h 23750"/>
                </a:gdLst>
                <a:ahLst/>
                <a:cxnLst>
                  <a:cxn ang="0">
                    <a:pos x="connsiteX0" y="connsiteY0"/>
                  </a:cxn>
                  <a:cxn ang="0">
                    <a:pos x="connsiteX1" y="connsiteY1"/>
                  </a:cxn>
                  <a:cxn ang="0">
                    <a:pos x="connsiteX2" y="connsiteY2"/>
                  </a:cxn>
                </a:cxnLst>
                <a:rect l="l" t="t" r="r" b="b"/>
                <a:pathLst>
                  <a:path w="3182587" h="23750">
                    <a:moveTo>
                      <a:pt x="3182587" y="11875"/>
                    </a:moveTo>
                    <a:lnTo>
                      <a:pt x="1615044" y="23750"/>
                    </a:lnTo>
                    <a:cubicBezTo>
                      <a:pt x="1084613" y="21771"/>
                      <a:pt x="542306" y="1088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6" name="Freeform 35"/>
              <p:cNvSpPr/>
              <p:nvPr/>
            </p:nvSpPr>
            <p:spPr bwMode="auto">
              <a:xfrm>
                <a:off x="4462443" y="1835214"/>
                <a:ext cx="11876" cy="451263"/>
              </a:xfrm>
              <a:custGeom>
                <a:avLst/>
                <a:gdLst>
                  <a:gd name="connsiteX0" fmla="*/ 11876 w 11876"/>
                  <a:gd name="connsiteY0" fmla="*/ 451263 h 451263"/>
                  <a:gd name="connsiteX1" fmla="*/ 0 w 11876"/>
                  <a:gd name="connsiteY1" fmla="*/ 166255 h 451263"/>
                  <a:gd name="connsiteX2" fmla="*/ 11876 w 11876"/>
                  <a:gd name="connsiteY2" fmla="*/ 0 h 451263"/>
                </a:gdLst>
                <a:ahLst/>
                <a:cxnLst>
                  <a:cxn ang="0">
                    <a:pos x="connsiteX0" y="connsiteY0"/>
                  </a:cxn>
                  <a:cxn ang="0">
                    <a:pos x="connsiteX1" y="connsiteY1"/>
                  </a:cxn>
                  <a:cxn ang="0">
                    <a:pos x="connsiteX2" y="connsiteY2"/>
                  </a:cxn>
                </a:cxnLst>
                <a:rect l="l" t="t" r="r" b="b"/>
                <a:pathLst>
                  <a:path w="11876" h="451263">
                    <a:moveTo>
                      <a:pt x="11876" y="451263"/>
                    </a:moveTo>
                    <a:cubicBezTo>
                      <a:pt x="5938" y="346364"/>
                      <a:pt x="0" y="241465"/>
                      <a:pt x="0" y="166255"/>
                    </a:cubicBezTo>
                    <a:cubicBezTo>
                      <a:pt x="0" y="91045"/>
                      <a:pt x="5938" y="45522"/>
                      <a:pt x="11876"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7" name="TextBox 36"/>
              <p:cNvSpPr txBox="1"/>
              <p:nvPr/>
            </p:nvSpPr>
            <p:spPr>
              <a:xfrm>
                <a:off x="2208712" y="1843279"/>
                <a:ext cx="1248740" cy="443198"/>
              </a:xfrm>
              <a:prstGeom prst="rect">
                <a:avLst/>
              </a:prstGeom>
              <a:noFill/>
            </p:spPr>
            <p:txBody>
              <a:bodyPr wrap="none" lIns="0" tIns="0" rIns="0" bIns="0" rtlCol="0">
                <a:spAutoFit/>
              </a:bodyPr>
              <a:lstStyle/>
              <a:p>
                <a:pPr>
                  <a:lnSpc>
                    <a:spcPct val="90000"/>
                  </a:lnSpc>
                  <a:spcBef>
                    <a:spcPct val="20000"/>
                  </a:spcBef>
                  <a:buSzPct val="80000"/>
                </a:pPr>
                <a:r>
                  <a:rPr lang="en-US" sz="32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my app</a:t>
                </a:r>
              </a:p>
            </p:txBody>
          </p:sp>
          <p:sp>
            <p:nvSpPr>
              <p:cNvPr id="38" name="Freeform 37"/>
              <p:cNvSpPr/>
              <p:nvPr/>
            </p:nvSpPr>
            <p:spPr bwMode="auto">
              <a:xfrm>
                <a:off x="1298369" y="2279682"/>
                <a:ext cx="3182587" cy="23750"/>
              </a:xfrm>
              <a:custGeom>
                <a:avLst/>
                <a:gdLst>
                  <a:gd name="connsiteX0" fmla="*/ 3182587 w 3182587"/>
                  <a:gd name="connsiteY0" fmla="*/ 11875 h 23750"/>
                  <a:gd name="connsiteX1" fmla="*/ 1615044 w 3182587"/>
                  <a:gd name="connsiteY1" fmla="*/ 23750 h 23750"/>
                  <a:gd name="connsiteX2" fmla="*/ 0 w 3182587"/>
                  <a:gd name="connsiteY2" fmla="*/ 0 h 23750"/>
                </a:gdLst>
                <a:ahLst/>
                <a:cxnLst>
                  <a:cxn ang="0">
                    <a:pos x="connsiteX0" y="connsiteY0"/>
                  </a:cxn>
                  <a:cxn ang="0">
                    <a:pos x="connsiteX1" y="connsiteY1"/>
                  </a:cxn>
                  <a:cxn ang="0">
                    <a:pos x="connsiteX2" y="connsiteY2"/>
                  </a:cxn>
                </a:cxnLst>
                <a:rect l="l" t="t" r="r" b="b"/>
                <a:pathLst>
                  <a:path w="3182587" h="23750">
                    <a:moveTo>
                      <a:pt x="3182587" y="11875"/>
                    </a:moveTo>
                    <a:lnTo>
                      <a:pt x="1615044" y="23750"/>
                    </a:lnTo>
                    <a:cubicBezTo>
                      <a:pt x="1084613" y="21771"/>
                      <a:pt x="542306" y="10885"/>
                      <a:pt x="0" y="0"/>
                    </a:cubicBezTo>
                  </a:path>
                </a:pathLst>
              </a:custGeom>
              <a:ln>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
          <p:nvSpPr>
            <p:cNvPr id="27" name="Cloud 26"/>
            <p:cNvSpPr/>
            <p:nvPr/>
          </p:nvSpPr>
          <p:spPr bwMode="auto">
            <a:xfrm>
              <a:off x="4130187" y="2352120"/>
              <a:ext cx="3853127" cy="2707434"/>
            </a:xfrm>
            <a:prstGeom prst="cloud">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9341" y="3303303"/>
              <a:ext cx="2955154" cy="446848"/>
            </a:xfrm>
            <a:prstGeom prst="rect">
              <a:avLst/>
            </a:prstGeom>
          </p:spPr>
        </p:pic>
      </p:grpSp>
      <p:sp>
        <p:nvSpPr>
          <p:cNvPr id="39" name="TextBox 38"/>
          <p:cNvSpPr txBox="1"/>
          <p:nvPr/>
        </p:nvSpPr>
        <p:spPr>
          <a:xfrm>
            <a:off x="7426380" y="2215102"/>
            <a:ext cx="932948" cy="1052596"/>
          </a:xfrm>
          <a:prstGeom prst="rect">
            <a:avLst/>
          </a:prstGeom>
          <a:noFill/>
        </p:spPr>
        <p:txBody>
          <a:bodyPr wrap="none" lIns="0" tIns="0" rIns="0" bIns="0" rtlCol="0">
            <a:spAutoFit/>
          </a:bodyPr>
          <a:lstStyle/>
          <a:p>
            <a:pPr algn="ctr">
              <a:lnSpc>
                <a:spcPct val="90000"/>
              </a:lnSpc>
              <a:spcBef>
                <a:spcPct val="20000"/>
              </a:spcBef>
              <a:buSzPct val="80000"/>
            </a:pPr>
            <a:r>
              <a:rPr lang="en-US" sz="32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save</a:t>
            </a:r>
            <a:br>
              <a:rPr lang="en-US" sz="54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br>
            <a:r>
              <a:rPr lang="en-US" sz="44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a:t>
            </a:r>
            <a:endParaRPr lang="en-US" sz="54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endParaRPr>
          </a:p>
        </p:txBody>
      </p:sp>
      <p:sp>
        <p:nvSpPr>
          <p:cNvPr id="40" name="TextBox 39"/>
          <p:cNvSpPr txBox="1"/>
          <p:nvPr/>
        </p:nvSpPr>
        <p:spPr>
          <a:xfrm>
            <a:off x="8134199" y="5214242"/>
            <a:ext cx="825547" cy="455509"/>
          </a:xfrm>
          <a:prstGeom prst="rect">
            <a:avLst/>
          </a:prstGeom>
          <a:noFill/>
        </p:spPr>
        <p:txBody>
          <a:bodyPr wrap="none" lIns="0" tIns="0" rIns="0" bIns="0" rtlCol="0">
            <a:spAutoFit/>
          </a:bodyPr>
          <a:lstStyle/>
          <a:p>
            <a:pPr>
              <a:lnSpc>
                <a:spcPct val="90000"/>
              </a:lnSpc>
              <a:spcBef>
                <a:spcPct val="20000"/>
              </a:spcBef>
              <a:buSzPct val="80000"/>
            </a:pPr>
            <a:r>
              <a:rPr lang="en-US" sz="3200" b="1">
                <a:gradFill>
                  <a:gsLst>
                    <a:gs pos="0">
                      <a:srgbClr val="292929">
                        <a:lumMod val="90000"/>
                        <a:lumOff val="10000"/>
                      </a:srgbClr>
                    </a:gs>
                    <a:gs pos="86000">
                      <a:srgbClr val="292929">
                        <a:lumMod val="90000"/>
                        <a:lumOff val="10000"/>
                      </a:srgbClr>
                    </a:gs>
                  </a:gsLst>
                  <a:lin ang="5400000" scaled="0"/>
                </a:gradFill>
                <a:latin typeface="Lindsey" panose="03080502040402020203" pitchFamily="66" charset="0"/>
              </a:rPr>
              <a:t>scale</a:t>
            </a:r>
          </a:p>
        </p:txBody>
      </p:sp>
    </p:spTree>
    <p:extLst>
      <p:ext uri="{BB962C8B-B14F-4D97-AF65-F5344CB8AC3E}">
        <p14:creationId xmlns:p14="http://schemas.microsoft.com/office/powerpoint/2010/main" val="2826857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894"/>
            <a:ext cx="12180802" cy="982979"/>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88" name="Group 87"/>
          <p:cNvGrpSpPr/>
          <p:nvPr/>
        </p:nvGrpSpPr>
        <p:grpSpPr>
          <a:xfrm>
            <a:off x="3031843" y="1293759"/>
            <a:ext cx="7645400" cy="923073"/>
            <a:chOff x="3031844" y="1170370"/>
            <a:chExt cx="7645400" cy="923315"/>
          </a:xfrm>
        </p:grpSpPr>
        <p:grpSp>
          <p:nvGrpSpPr>
            <p:cNvPr id="20" name="Group 19"/>
            <p:cNvGrpSpPr/>
            <p:nvPr/>
          </p:nvGrpSpPr>
          <p:grpSpPr>
            <a:xfrm>
              <a:off x="3031844" y="1170370"/>
              <a:ext cx="7645400" cy="923315"/>
              <a:chOff x="2540230" y="5754872"/>
              <a:chExt cx="7645400" cy="923315"/>
            </a:xfrm>
          </p:grpSpPr>
          <p:sp>
            <p:nvSpPr>
              <p:cNvPr id="22" name="TextBox 21"/>
              <p:cNvSpPr txBox="1"/>
              <p:nvPr/>
            </p:nvSpPr>
            <p:spPr>
              <a:xfrm>
                <a:off x="9195029" y="5754872"/>
                <a:ext cx="990601" cy="92331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5">
                    <a:gradFill>
                      <a:gsLst>
                        <a:gs pos="0">
                          <a:srgbClr val="5F5F5F"/>
                        </a:gs>
                        <a:gs pos="100000">
                          <a:srgbClr val="5F5F5F"/>
                        </a:gs>
                      </a:gsLst>
                      <a:lin ang="5400000" scaled="0"/>
                    </a:gradFill>
                  </a:rPr>
                  <a:t>2</a:t>
                </a:r>
              </a:p>
            </p:txBody>
          </p:sp>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grpSp>
        <p:nvGrpSpPr>
          <p:cNvPr id="67" name="Group 66"/>
          <p:cNvGrpSpPr/>
          <p:nvPr/>
        </p:nvGrpSpPr>
        <p:grpSpPr>
          <a:xfrm>
            <a:off x="-1" y="5727181"/>
            <a:ext cx="12188826" cy="1046025"/>
            <a:chOff x="-5012461" y="5194194"/>
            <a:chExt cx="16033937" cy="1376363"/>
          </a:xfrm>
        </p:grpSpPr>
        <p:pic>
          <p:nvPicPr>
            <p:cNvPr id="6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012461" y="5194194"/>
              <a:ext cx="1447407"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9571520" y="5194195"/>
              <a:ext cx="1449956" cy="1376362"/>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itle 1"/>
          <p:cNvSpPr txBox="1">
            <a:spLocks/>
          </p:cNvSpPr>
          <p:nvPr/>
        </p:nvSpPr>
        <p:spPr>
          <a:xfrm>
            <a:off x="6866207" y="473849"/>
            <a:ext cx="1589530" cy="44307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8762" algn="l"/>
              </a:tabLst>
            </a:pPr>
            <a:r>
              <a:rPr sz="3199">
                <a:gradFill>
                  <a:gsLst>
                    <a:gs pos="0">
                      <a:srgbClr val="FFFFFF"/>
                    </a:gs>
                    <a:gs pos="100000">
                      <a:srgbClr val="FFFFFF"/>
                    </a:gs>
                  </a:gsLst>
                  <a:lin ang="5400000" scaled="0"/>
                </a:gradFill>
              </a:rPr>
              <a:t>shared</a:t>
            </a:r>
          </a:p>
        </p:txBody>
      </p:sp>
      <p:sp>
        <p:nvSpPr>
          <p:cNvPr id="130" name="Title 1"/>
          <p:cNvSpPr txBox="1">
            <a:spLocks/>
          </p:cNvSpPr>
          <p:nvPr/>
        </p:nvSpPr>
        <p:spPr>
          <a:xfrm>
            <a:off x="8681891" y="454190"/>
            <a:ext cx="1838633" cy="44307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8762" algn="l"/>
              </a:tabLst>
            </a:pPr>
            <a:r>
              <a:rPr sz="3199">
                <a:gradFill>
                  <a:gsLst>
                    <a:gs pos="0">
                      <a:srgbClr val="0071BC"/>
                    </a:gs>
                    <a:gs pos="100000">
                      <a:srgbClr val="0071BC"/>
                    </a:gs>
                  </a:gsLst>
                  <a:lin ang="5400000" scaled="0"/>
                </a:gradFill>
              </a:rPr>
              <a:t>reserved</a:t>
            </a:r>
          </a:p>
        </p:txBody>
      </p:sp>
      <p:cxnSp>
        <p:nvCxnSpPr>
          <p:cNvPr id="131" name="Straight Connector 130"/>
          <p:cNvCxnSpPr/>
          <p:nvPr/>
        </p:nvCxnSpPr>
        <p:spPr>
          <a:xfrm flipV="1">
            <a:off x="8587619" y="300823"/>
            <a:ext cx="0" cy="683049"/>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23" y="300823"/>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828"/>
            <a:ext cx="0" cy="68304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8" y="983870"/>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870"/>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30" y="2633359"/>
            <a:ext cx="2372248" cy="2928001"/>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38" name="TextBox 137"/>
            <p:cNvSpPr txBox="1"/>
            <p:nvPr/>
          </p:nvSpPr>
          <p:spPr>
            <a:xfrm>
              <a:off x="5014374" y="2791511"/>
              <a:ext cx="2047162" cy="221657"/>
            </a:xfrm>
            <a:prstGeom prst="rect">
              <a:avLst/>
            </a:prstGeom>
            <a:noFill/>
          </p:spPr>
          <p:txBody>
            <a:bodyPr wrap="none" lIns="0" tIns="0" rIns="0" bIns="0" rtlCol="0">
              <a:spAutoFit/>
            </a:bodyPr>
            <a:lstStyle/>
            <a:p>
              <a:pPr defTabSz="1218693">
                <a:lnSpc>
                  <a:spcPct val="90000"/>
                </a:lnSpc>
                <a:spcBef>
                  <a:spcPct val="20000"/>
                </a:spcBef>
                <a:buSzPct val="80000"/>
              </a:pPr>
              <a:r>
                <a:rPr lang="en-US" sz="1600" b="1" cap="all">
                  <a:gradFill>
                    <a:gsLst>
                      <a:gs pos="0">
                        <a:srgbClr val="FFFFFF"/>
                      </a:gs>
                      <a:gs pos="100000">
                        <a:srgbClr val="FFFFFF"/>
                      </a:gs>
                    </a:gsLst>
                    <a:lin ang="5400000" scaled="0"/>
                  </a:gradFill>
                </a:rPr>
                <a:t>RESERVED instance</a:t>
              </a:r>
            </a:p>
          </p:txBody>
        </p:sp>
      </p:grpSp>
      <p:grpSp>
        <p:nvGrpSpPr>
          <p:cNvPr id="144" name="Group 143"/>
          <p:cNvGrpSpPr/>
          <p:nvPr/>
        </p:nvGrpSpPr>
        <p:grpSpPr>
          <a:xfrm>
            <a:off x="6234825" y="3291474"/>
            <a:ext cx="2160455" cy="1572549"/>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5465">
                  <a:gradFill>
                    <a:gsLst>
                      <a:gs pos="0">
                        <a:srgbClr val="FFFFFF"/>
                      </a:gs>
                      <a:gs pos="100000">
                        <a:srgbClr val="FFFFFF"/>
                      </a:gs>
                    </a:gsLst>
                    <a:lin ang="5400000" scaled="0"/>
                  </a:gradFill>
                  <a:sym typeface="Wingdings" pitchFamily="2" charset="2"/>
                </a:rPr>
                <a:t>:-)</a:t>
              </a:r>
              <a:endParaRPr lang="en-US" sz="4799">
                <a:gradFill>
                  <a:gsLst>
                    <a:gs pos="0">
                      <a:srgbClr val="FFFFFF"/>
                    </a:gs>
                    <a:gs pos="100000">
                      <a:srgbClr val="FFFFFF"/>
                    </a:gs>
                  </a:gsLst>
                  <a:lin ang="5400000" scaled="0"/>
                </a:gradFill>
              </a:endParaRPr>
            </a:p>
          </p:txBody>
        </p:sp>
      </p:grpSp>
      <p:grpSp>
        <p:nvGrpSpPr>
          <p:cNvPr id="121" name="Group 120"/>
          <p:cNvGrpSpPr/>
          <p:nvPr/>
        </p:nvGrpSpPr>
        <p:grpSpPr>
          <a:xfrm>
            <a:off x="6128931" y="2643956"/>
            <a:ext cx="2372248" cy="2928001"/>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49" name="TextBox 148"/>
              <p:cNvSpPr txBox="1"/>
              <p:nvPr/>
            </p:nvSpPr>
            <p:spPr>
              <a:xfrm>
                <a:off x="5014374" y="2791511"/>
                <a:ext cx="2047162" cy="221657"/>
              </a:xfrm>
              <a:prstGeom prst="rect">
                <a:avLst/>
              </a:prstGeom>
              <a:noFill/>
            </p:spPr>
            <p:txBody>
              <a:bodyPr wrap="none" lIns="0" tIns="0" rIns="0" bIns="0" rtlCol="0">
                <a:spAutoFit/>
              </a:bodyPr>
              <a:lstStyle/>
              <a:p>
                <a:pPr defTabSz="1218693">
                  <a:lnSpc>
                    <a:spcPct val="90000"/>
                  </a:lnSpc>
                  <a:spcBef>
                    <a:spcPct val="20000"/>
                  </a:spcBef>
                  <a:buSzPct val="80000"/>
                </a:pPr>
                <a:r>
                  <a:rPr lang="en-US" sz="1600" b="1" cap="all">
                    <a:gradFill>
                      <a:gsLst>
                        <a:gs pos="0">
                          <a:srgbClr val="FFFFFF"/>
                        </a:gs>
                        <a:gs pos="100000">
                          <a:srgbClr val="FFFFFF"/>
                        </a:gs>
                      </a:gsLst>
                      <a:lin ang="5400000" scaled="0"/>
                    </a:gra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5465">
                    <a:gradFill>
                      <a:gsLst>
                        <a:gs pos="0">
                          <a:srgbClr val="FFFFFF"/>
                        </a:gs>
                        <a:gs pos="100000">
                          <a:srgbClr val="FFFFFF"/>
                        </a:gs>
                      </a:gsLst>
                      <a:lin ang="5400000" scaled="0"/>
                    </a:gradFill>
                    <a:sym typeface="Wingdings" pitchFamily="2" charset="2"/>
                  </a:rPr>
                  <a:t>:-)</a:t>
                </a:r>
                <a:endParaRPr lang="en-US" sz="4799">
                  <a:gradFill>
                    <a:gsLst>
                      <a:gs pos="0">
                        <a:srgbClr val="FFFFFF"/>
                      </a:gs>
                      <a:gs pos="100000">
                        <a:srgbClr val="FFFFFF"/>
                      </a:gs>
                    </a:gsLst>
                    <a:lin ang="5400000" scaled="0"/>
                  </a:gradFill>
                </a:endParaRPr>
              </a:p>
            </p:txBody>
          </p:sp>
        </p:grpSp>
      </p:grpSp>
      <p:sp>
        <p:nvSpPr>
          <p:cNvPr id="46" name="Title 1"/>
          <p:cNvSpPr txBox="1">
            <a:spLocks/>
          </p:cNvSpPr>
          <p:nvPr/>
        </p:nvSpPr>
        <p:spPr>
          <a:xfrm>
            <a:off x="1222077" y="1534083"/>
            <a:ext cx="1589530" cy="443070"/>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142"/>
            <a:r>
              <a:rPr sz="3199">
                <a:gradFill>
                  <a:gsLst>
                    <a:gs pos="0">
                      <a:srgbClr val="5F5F5F"/>
                    </a:gs>
                    <a:gs pos="100000">
                      <a:srgbClr val="5F5F5F"/>
                    </a:gs>
                  </a:gsLst>
                  <a:lin ang="5400000" scaled="0"/>
                </a:gradFill>
              </a:rPr>
              <a:t>reserved</a:t>
            </a:r>
            <a:endParaRPr sz="4266">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web sites</a:t>
            </a:r>
          </a:p>
        </p:txBody>
      </p:sp>
    </p:spTree>
    <p:extLst>
      <p:ext uri="{BB962C8B-B14F-4D97-AF65-F5344CB8AC3E}">
        <p14:creationId xmlns:p14="http://schemas.microsoft.com/office/powerpoint/2010/main" val="387585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894"/>
            <a:ext cx="12180802" cy="982979"/>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grpSp>
        <p:nvGrpSpPr>
          <p:cNvPr id="88" name="Group 87"/>
          <p:cNvGrpSpPr/>
          <p:nvPr/>
        </p:nvGrpSpPr>
        <p:grpSpPr>
          <a:xfrm>
            <a:off x="3031843" y="1293759"/>
            <a:ext cx="7645400" cy="923073"/>
            <a:chOff x="3031844" y="1170370"/>
            <a:chExt cx="7645400" cy="923315"/>
          </a:xfrm>
        </p:grpSpPr>
        <p:grpSp>
          <p:nvGrpSpPr>
            <p:cNvPr id="20" name="Group 19"/>
            <p:cNvGrpSpPr/>
            <p:nvPr/>
          </p:nvGrpSpPr>
          <p:grpSpPr>
            <a:xfrm>
              <a:off x="3031844" y="1170370"/>
              <a:ext cx="7645400" cy="923315"/>
              <a:chOff x="2540230" y="5754872"/>
              <a:chExt cx="7645400" cy="923315"/>
            </a:xfrm>
          </p:grpSpPr>
          <p:sp>
            <p:nvSpPr>
              <p:cNvPr id="22" name="TextBox 21"/>
              <p:cNvSpPr txBox="1"/>
              <p:nvPr/>
            </p:nvSpPr>
            <p:spPr>
              <a:xfrm>
                <a:off x="9195029" y="5754872"/>
                <a:ext cx="990601" cy="92331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5">
                    <a:gradFill>
                      <a:gsLst>
                        <a:gs pos="0">
                          <a:srgbClr val="5F5F5F"/>
                        </a:gs>
                        <a:gs pos="100000">
                          <a:srgbClr val="5F5F5F"/>
                        </a:gs>
                      </a:gsLst>
                      <a:lin ang="5400000" scaled="0"/>
                    </a:gradFill>
                  </a:rPr>
                  <a:t>2</a:t>
                </a:r>
              </a:p>
            </p:txBody>
          </p:sp>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5F5F5F"/>
                    </a:gs>
                    <a:gs pos="100000">
                      <a:srgbClr val="5F5F5F"/>
                    </a:gs>
                  </a:gsLst>
                  <a:lin ang="5400000" scaled="0"/>
                </a:gradFill>
              </a:endParaRPr>
            </a:p>
          </p:txBody>
        </p:sp>
      </p:grpSp>
      <p:grpSp>
        <p:nvGrpSpPr>
          <p:cNvPr id="67" name="Group 66"/>
          <p:cNvGrpSpPr/>
          <p:nvPr/>
        </p:nvGrpSpPr>
        <p:grpSpPr>
          <a:xfrm>
            <a:off x="2" y="5727174"/>
            <a:ext cx="12188826" cy="1046024"/>
            <a:chOff x="-5012460" y="5194194"/>
            <a:chExt cx="16033937" cy="1376362"/>
          </a:xfrm>
        </p:grpSpPr>
        <p:pic>
          <p:nvPicPr>
            <p:cNvPr id="6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012460" y="5194194"/>
              <a:ext cx="1447405"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9571520" y="5194194"/>
              <a:ext cx="1449957" cy="1376361"/>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itle 1"/>
          <p:cNvSpPr txBox="1">
            <a:spLocks/>
          </p:cNvSpPr>
          <p:nvPr/>
        </p:nvSpPr>
        <p:spPr>
          <a:xfrm>
            <a:off x="6866207" y="473849"/>
            <a:ext cx="1589530" cy="44307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8762" algn="l"/>
              </a:tabLst>
            </a:pPr>
            <a:r>
              <a:rPr sz="3199">
                <a:gradFill>
                  <a:gsLst>
                    <a:gs pos="0">
                      <a:srgbClr val="FFFFFF"/>
                    </a:gs>
                    <a:gs pos="100000">
                      <a:srgbClr val="FFFFFF"/>
                    </a:gs>
                  </a:gsLst>
                  <a:lin ang="5400000" scaled="0"/>
                </a:gradFill>
              </a:rPr>
              <a:t>shared</a:t>
            </a:r>
          </a:p>
        </p:txBody>
      </p:sp>
      <p:sp>
        <p:nvSpPr>
          <p:cNvPr id="130" name="Title 1"/>
          <p:cNvSpPr txBox="1">
            <a:spLocks/>
          </p:cNvSpPr>
          <p:nvPr/>
        </p:nvSpPr>
        <p:spPr>
          <a:xfrm>
            <a:off x="8681891" y="454190"/>
            <a:ext cx="1838633" cy="44307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8762" algn="l"/>
              </a:tabLst>
            </a:pPr>
            <a:r>
              <a:rPr sz="3199">
                <a:gradFill>
                  <a:gsLst>
                    <a:gs pos="0">
                      <a:srgbClr val="0071BC"/>
                    </a:gs>
                    <a:gs pos="100000">
                      <a:srgbClr val="0071BC"/>
                    </a:gs>
                  </a:gsLst>
                  <a:lin ang="5400000" scaled="0"/>
                </a:gradFill>
              </a:rPr>
              <a:t>reserved</a:t>
            </a:r>
          </a:p>
        </p:txBody>
      </p:sp>
      <p:cxnSp>
        <p:nvCxnSpPr>
          <p:cNvPr id="131" name="Straight Connector 130"/>
          <p:cNvCxnSpPr/>
          <p:nvPr/>
        </p:nvCxnSpPr>
        <p:spPr>
          <a:xfrm flipV="1">
            <a:off x="8587619" y="300823"/>
            <a:ext cx="0" cy="683049"/>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23" y="300823"/>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828"/>
            <a:ext cx="0" cy="68304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8" y="983870"/>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870"/>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30" y="2633359"/>
            <a:ext cx="2372248" cy="2928001"/>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38" name="TextBox 137"/>
            <p:cNvSpPr txBox="1"/>
            <p:nvPr/>
          </p:nvSpPr>
          <p:spPr>
            <a:xfrm>
              <a:off x="5014374" y="2791511"/>
              <a:ext cx="2047162" cy="221657"/>
            </a:xfrm>
            <a:prstGeom prst="rect">
              <a:avLst/>
            </a:prstGeom>
            <a:noFill/>
          </p:spPr>
          <p:txBody>
            <a:bodyPr wrap="none" lIns="0" tIns="0" rIns="0" bIns="0" rtlCol="0">
              <a:spAutoFit/>
            </a:bodyPr>
            <a:lstStyle/>
            <a:p>
              <a:pPr defTabSz="1218693">
                <a:lnSpc>
                  <a:spcPct val="90000"/>
                </a:lnSpc>
                <a:spcBef>
                  <a:spcPct val="20000"/>
                </a:spcBef>
                <a:buSzPct val="80000"/>
              </a:pPr>
              <a:r>
                <a:rPr lang="en-US" sz="1600" b="1" cap="all">
                  <a:gradFill>
                    <a:gsLst>
                      <a:gs pos="0">
                        <a:srgbClr val="FFFFFF"/>
                      </a:gs>
                      <a:gs pos="100000">
                        <a:srgbClr val="FFFFFF"/>
                      </a:gs>
                    </a:gsLst>
                    <a:lin ang="5400000" scaled="0"/>
                  </a:gradFill>
                </a:rPr>
                <a:t>RESERVED instance</a:t>
              </a:r>
            </a:p>
          </p:txBody>
        </p:sp>
      </p:grpSp>
      <p:grpSp>
        <p:nvGrpSpPr>
          <p:cNvPr id="144" name="Group 143"/>
          <p:cNvGrpSpPr/>
          <p:nvPr/>
        </p:nvGrpSpPr>
        <p:grpSpPr>
          <a:xfrm>
            <a:off x="6234826" y="3291478"/>
            <a:ext cx="2160457" cy="1572549"/>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5465">
                  <a:gradFill>
                    <a:gsLst>
                      <a:gs pos="0">
                        <a:srgbClr val="FFFFFF"/>
                      </a:gs>
                      <a:gs pos="100000">
                        <a:srgbClr val="FFFFFF"/>
                      </a:gs>
                    </a:gsLst>
                    <a:lin ang="5400000" scaled="0"/>
                  </a:gradFill>
                  <a:sym typeface="Wingdings" pitchFamily="2" charset="2"/>
                </a:rPr>
                <a:t>:-)</a:t>
              </a:r>
              <a:endParaRPr lang="en-US" sz="4799">
                <a:gradFill>
                  <a:gsLst>
                    <a:gs pos="0">
                      <a:srgbClr val="FFFFFF"/>
                    </a:gs>
                    <a:gs pos="100000">
                      <a:srgbClr val="FFFFFF"/>
                    </a:gs>
                  </a:gsLst>
                  <a:lin ang="5400000" scaled="0"/>
                </a:gradFill>
              </a:endParaRPr>
            </a:p>
          </p:txBody>
        </p:sp>
      </p:grpSp>
      <p:grpSp>
        <p:nvGrpSpPr>
          <p:cNvPr id="122" name="Group 121"/>
          <p:cNvGrpSpPr/>
          <p:nvPr/>
        </p:nvGrpSpPr>
        <p:grpSpPr>
          <a:xfrm>
            <a:off x="8616647" y="2633359"/>
            <a:ext cx="2372248" cy="2928001"/>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sp>
          <p:nvSpPr>
            <p:cNvPr id="149" name="TextBox 148"/>
            <p:cNvSpPr txBox="1"/>
            <p:nvPr/>
          </p:nvSpPr>
          <p:spPr>
            <a:xfrm>
              <a:off x="5014374" y="2791511"/>
              <a:ext cx="2047162" cy="221657"/>
            </a:xfrm>
            <a:prstGeom prst="rect">
              <a:avLst/>
            </a:prstGeom>
            <a:noFill/>
          </p:spPr>
          <p:txBody>
            <a:bodyPr wrap="none" lIns="0" tIns="0" rIns="0" bIns="0" rtlCol="0">
              <a:spAutoFit/>
            </a:bodyPr>
            <a:lstStyle/>
            <a:p>
              <a:pPr defTabSz="1218693">
                <a:lnSpc>
                  <a:spcPct val="90000"/>
                </a:lnSpc>
                <a:spcBef>
                  <a:spcPct val="20000"/>
                </a:spcBef>
                <a:buSzPct val="80000"/>
              </a:pPr>
              <a:r>
                <a:rPr lang="en-US" sz="1600" b="1" cap="all">
                  <a:gradFill>
                    <a:gsLst>
                      <a:gs pos="0">
                        <a:srgbClr val="FFFFFF"/>
                      </a:gs>
                      <a:gs pos="100000">
                        <a:srgbClr val="FFFFFF"/>
                      </a:gs>
                    </a:gsLst>
                    <a:lin ang="5400000" scaled="0"/>
                  </a:gradFill>
                </a:rPr>
                <a:t>RESERVED instance</a:t>
              </a:r>
            </a:p>
          </p:txBody>
        </p:sp>
      </p:grpSp>
      <p:grpSp>
        <p:nvGrpSpPr>
          <p:cNvPr id="123" name="Group 122"/>
          <p:cNvGrpSpPr/>
          <p:nvPr/>
        </p:nvGrpSpPr>
        <p:grpSpPr>
          <a:xfrm>
            <a:off x="8728913" y="3298068"/>
            <a:ext cx="2160455" cy="1572549"/>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5465">
                  <a:gradFill>
                    <a:gsLst>
                      <a:gs pos="0">
                        <a:srgbClr val="FFFFFF"/>
                      </a:gs>
                      <a:gs pos="100000">
                        <a:srgbClr val="FFFFFF"/>
                      </a:gs>
                    </a:gsLst>
                    <a:lin ang="5400000" scaled="0"/>
                  </a:gradFill>
                  <a:sym typeface="Wingdings" pitchFamily="2" charset="2"/>
                </a:rPr>
                <a:t>:-)</a:t>
              </a:r>
              <a:endParaRPr lang="en-US" sz="4799">
                <a:gradFill>
                  <a:gsLst>
                    <a:gs pos="0">
                      <a:srgbClr val="FFFFFF"/>
                    </a:gs>
                    <a:gs pos="100000">
                      <a:srgbClr val="FFFFFF"/>
                    </a:gs>
                  </a:gsLst>
                  <a:lin ang="5400000" scaled="0"/>
                </a:gradFill>
              </a:endParaRPr>
            </a:p>
          </p:txBody>
        </p:sp>
      </p:grpSp>
      <p:grpSp>
        <p:nvGrpSpPr>
          <p:cNvPr id="58" name="Group 57"/>
          <p:cNvGrpSpPr/>
          <p:nvPr/>
        </p:nvGrpSpPr>
        <p:grpSpPr>
          <a:xfrm>
            <a:off x="6229627" y="3106009"/>
            <a:ext cx="1526813" cy="1111335"/>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4799">
                  <a:gradFill>
                    <a:gsLst>
                      <a:gs pos="0">
                        <a:srgbClr val="FFFFFF"/>
                      </a:gs>
                      <a:gs pos="100000">
                        <a:srgbClr val="FFFFFF"/>
                      </a:gs>
                    </a:gsLst>
                    <a:lin ang="5400000" scaled="0"/>
                  </a:gradFill>
                  <a:sym typeface="Wingdings" pitchFamily="2" charset="2"/>
                </a:rPr>
                <a:t>:-)</a:t>
              </a:r>
              <a:endParaRPr lang="en-US" sz="4399">
                <a:gradFill>
                  <a:gsLst>
                    <a:gs pos="0">
                      <a:srgbClr val="FFFFFF"/>
                    </a:gs>
                    <a:gs pos="100000">
                      <a:srgbClr val="FFFFFF"/>
                    </a:gs>
                  </a:gsLst>
                  <a:lin ang="5400000" scaled="0"/>
                </a:gradFill>
              </a:endParaRPr>
            </a:p>
          </p:txBody>
        </p:sp>
      </p:grpSp>
      <p:grpSp>
        <p:nvGrpSpPr>
          <p:cNvPr id="63" name="Group 62"/>
          <p:cNvGrpSpPr/>
          <p:nvPr/>
        </p:nvGrpSpPr>
        <p:grpSpPr>
          <a:xfrm>
            <a:off x="6229632" y="4324897"/>
            <a:ext cx="955033" cy="695148"/>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1066">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2799">
                  <a:gradFill>
                    <a:gsLst>
                      <a:gs pos="0">
                        <a:srgbClr val="FFFFFF"/>
                      </a:gs>
                      <a:gs pos="100000">
                        <a:srgbClr val="FFFFFF"/>
                      </a:gs>
                    </a:gsLst>
                    <a:lin ang="5400000" scaled="0"/>
                  </a:gradFill>
                  <a:sym typeface="Wingdings" pitchFamily="2" charset="2"/>
                </a:rPr>
                <a:t>:-)</a:t>
              </a:r>
              <a:endParaRPr lang="en-US" sz="3199">
                <a:gradFill>
                  <a:gsLst>
                    <a:gs pos="0">
                      <a:srgbClr val="FFFFFF"/>
                    </a:gs>
                    <a:gs pos="100000">
                      <a:srgbClr val="FFFFFF"/>
                    </a:gs>
                  </a:gsLst>
                  <a:lin ang="5400000" scaled="0"/>
                </a:gradFill>
              </a:endParaRPr>
            </a:p>
          </p:txBody>
        </p:sp>
      </p:grpSp>
      <p:grpSp>
        <p:nvGrpSpPr>
          <p:cNvPr id="73" name="Group 72"/>
          <p:cNvGrpSpPr/>
          <p:nvPr/>
        </p:nvGrpSpPr>
        <p:grpSpPr>
          <a:xfrm>
            <a:off x="7273812" y="4324897"/>
            <a:ext cx="955033" cy="695148"/>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1066">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2799">
                  <a:gradFill>
                    <a:gsLst>
                      <a:gs pos="0">
                        <a:srgbClr val="FFFFFF"/>
                      </a:gs>
                      <a:gs pos="100000">
                        <a:srgbClr val="FFFFFF"/>
                      </a:gs>
                    </a:gsLst>
                    <a:lin ang="5400000" scaled="0"/>
                  </a:gradFill>
                  <a:sym typeface="Wingdings" pitchFamily="2" charset="2"/>
                </a:rPr>
                <a:t>:-)</a:t>
              </a:r>
              <a:endParaRPr lang="en-US" sz="3199">
                <a:gradFill>
                  <a:gsLst>
                    <a:gs pos="0">
                      <a:srgbClr val="FFFFFF"/>
                    </a:gs>
                    <a:gs pos="100000">
                      <a:srgbClr val="FFFFFF"/>
                    </a:gs>
                  </a:gsLst>
                  <a:lin ang="5400000" scaled="0"/>
                </a:gradFill>
              </a:endParaRPr>
            </a:p>
          </p:txBody>
        </p:sp>
      </p:grpSp>
      <p:grpSp>
        <p:nvGrpSpPr>
          <p:cNvPr id="78" name="Group 77"/>
          <p:cNvGrpSpPr/>
          <p:nvPr/>
        </p:nvGrpSpPr>
        <p:grpSpPr>
          <a:xfrm>
            <a:off x="8689828" y="3106009"/>
            <a:ext cx="1526813" cy="1111335"/>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2266">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4799">
                  <a:gradFill>
                    <a:gsLst>
                      <a:gs pos="0">
                        <a:srgbClr val="FFFFFF"/>
                      </a:gs>
                      <a:gs pos="100000">
                        <a:srgbClr val="FFFFFF"/>
                      </a:gs>
                    </a:gsLst>
                    <a:lin ang="5400000" scaled="0"/>
                  </a:gradFill>
                  <a:sym typeface="Wingdings" pitchFamily="2" charset="2"/>
                </a:rPr>
                <a:t>:-)</a:t>
              </a:r>
              <a:endParaRPr lang="en-US" sz="4399">
                <a:gradFill>
                  <a:gsLst>
                    <a:gs pos="0">
                      <a:srgbClr val="FFFFFF"/>
                    </a:gs>
                    <a:gs pos="100000">
                      <a:srgbClr val="FFFFFF"/>
                    </a:gs>
                  </a:gsLst>
                  <a:lin ang="5400000" scaled="0"/>
                </a:gradFill>
              </a:endParaRPr>
            </a:p>
          </p:txBody>
        </p:sp>
      </p:grpSp>
      <p:grpSp>
        <p:nvGrpSpPr>
          <p:cNvPr id="83" name="Group 82"/>
          <p:cNvGrpSpPr/>
          <p:nvPr/>
        </p:nvGrpSpPr>
        <p:grpSpPr>
          <a:xfrm>
            <a:off x="8689832" y="4324897"/>
            <a:ext cx="955033" cy="695148"/>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1066">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2799">
                  <a:gradFill>
                    <a:gsLst>
                      <a:gs pos="0">
                        <a:srgbClr val="FFFFFF"/>
                      </a:gs>
                      <a:gs pos="100000">
                        <a:srgbClr val="FFFFFF"/>
                      </a:gs>
                    </a:gsLst>
                    <a:lin ang="5400000" scaled="0"/>
                  </a:gradFill>
                  <a:sym typeface="Wingdings" pitchFamily="2" charset="2"/>
                </a:rPr>
                <a:t>:-)</a:t>
              </a:r>
              <a:endParaRPr lang="en-US" sz="3199">
                <a:gradFill>
                  <a:gsLst>
                    <a:gs pos="0">
                      <a:srgbClr val="FFFFFF"/>
                    </a:gs>
                    <a:gs pos="100000">
                      <a:srgbClr val="FFFFFF"/>
                    </a:gs>
                  </a:gsLst>
                  <a:lin ang="5400000" scaled="0"/>
                </a:gradFill>
              </a:endParaRPr>
            </a:p>
          </p:txBody>
        </p:sp>
      </p:grpSp>
      <p:grpSp>
        <p:nvGrpSpPr>
          <p:cNvPr id="90" name="Group 89"/>
          <p:cNvGrpSpPr/>
          <p:nvPr/>
        </p:nvGrpSpPr>
        <p:grpSpPr>
          <a:xfrm>
            <a:off x="9734012" y="4324897"/>
            <a:ext cx="955033" cy="695148"/>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endParaRPr lang="en-US" sz="1066">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78" fontAlgn="base">
                <a:spcBef>
                  <a:spcPct val="0"/>
                </a:spcBef>
                <a:spcAft>
                  <a:spcPct val="0"/>
                </a:spcAft>
              </a:pPr>
              <a:r>
                <a:rPr lang="en-US" sz="2799">
                  <a:gradFill>
                    <a:gsLst>
                      <a:gs pos="0">
                        <a:srgbClr val="FFFFFF"/>
                      </a:gs>
                      <a:gs pos="100000">
                        <a:srgbClr val="FFFFFF"/>
                      </a:gs>
                    </a:gsLst>
                    <a:lin ang="5400000" scaled="0"/>
                  </a:gradFill>
                  <a:sym typeface="Wingdings" pitchFamily="2" charset="2"/>
                </a:rPr>
                <a:t>:-)</a:t>
              </a:r>
              <a:endParaRPr lang="en-US" sz="3199">
                <a:gradFill>
                  <a:gsLst>
                    <a:gs pos="0">
                      <a:srgbClr val="FFFFFF"/>
                    </a:gs>
                    <a:gs pos="100000">
                      <a:srgbClr val="FFFFFF"/>
                    </a:gs>
                  </a:gsLst>
                  <a:lin ang="5400000" scaled="0"/>
                </a:gradFill>
              </a:endParaRPr>
            </a:p>
          </p:txBody>
        </p:sp>
      </p:grpSp>
      <p:sp>
        <p:nvSpPr>
          <p:cNvPr id="99" name="Title 1"/>
          <p:cNvSpPr txBox="1">
            <a:spLocks/>
          </p:cNvSpPr>
          <p:nvPr/>
        </p:nvSpPr>
        <p:spPr>
          <a:xfrm>
            <a:off x="1222077" y="1534083"/>
            <a:ext cx="1589530" cy="443070"/>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142"/>
            <a:r>
              <a:rPr sz="3199">
                <a:gradFill>
                  <a:gsLst>
                    <a:gs pos="0">
                      <a:srgbClr val="5F5F5F"/>
                    </a:gs>
                    <a:gs pos="100000">
                      <a:srgbClr val="5F5F5F"/>
                    </a:gs>
                  </a:gsLst>
                  <a:lin ang="5400000" scaled="0"/>
                </a:gradFill>
              </a:rPr>
              <a:t>reserved</a:t>
            </a:r>
            <a:endParaRPr sz="4266">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web sites </a:t>
            </a:r>
          </a:p>
        </p:txBody>
      </p:sp>
    </p:spTree>
    <p:extLst>
      <p:ext uri="{BB962C8B-B14F-4D97-AF65-F5344CB8AC3E}">
        <p14:creationId xmlns:p14="http://schemas.microsoft.com/office/powerpoint/2010/main" val="227626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a:solidFill>
                  <a:srgbClr val="FFFFFF"/>
                </a:solidFill>
              </a:rPr>
              <a:t>VM with persistent drive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568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a:solidFill>
                  <a:srgbClr val="FFFFFF"/>
                </a:solidFill>
              </a:rPr>
              <a:t>VM with persistent drive</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81018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a:solidFill>
                  <a:srgbClr val="FFFFFF"/>
                </a:solidFill>
              </a:rPr>
              <a:t>VM with persistent drive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86932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a:solidFill>
                  <a:srgbClr val="5F5F5F">
                    <a:alpha val="99000"/>
                  </a:srgbClr>
                </a:solidFill>
              </a:rPr>
              <a:t>Continuous storage </a:t>
            </a:r>
            <a:br>
              <a:rPr sz="4000">
                <a:solidFill>
                  <a:srgbClr val="5F5F5F">
                    <a:alpha val="99000"/>
                  </a:srgbClr>
                </a:solidFill>
              </a:rPr>
            </a:br>
            <a:r>
              <a:rPr sz="4000">
                <a:solidFill>
                  <a:srgbClr val="5F5F5F">
                    <a:alpha val="99000"/>
                  </a:srgbClr>
                </a:solidFill>
              </a:rPr>
              <a:t>geo-replication</a:t>
            </a: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a:solidFill>
                  <a:srgbClr val="FFFFFF"/>
                </a:solidFill>
              </a:rPr>
              <a:t>&gt; 500 miles</a:t>
            </a: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36537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Pricing</a:t>
            </a:r>
          </a:p>
        </p:txBody>
      </p:sp>
      <p:pic>
        <p:nvPicPr>
          <p:cNvPr id="1026" name="Picture 1" descr="image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1831" y="893"/>
            <a:ext cx="7086994" cy="67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71901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5078678" y="425069"/>
            <a:ext cx="6947630" cy="5980943"/>
          </a:xfrm>
          <a:prstGeom prst="rect">
            <a:avLst/>
          </a:prstGeom>
        </p:spPr>
      </p:pic>
      <p:sp>
        <p:nvSpPr>
          <p:cNvPr id="2" name="Title 1"/>
          <p:cNvSpPr>
            <a:spLocks noGrp="1"/>
          </p:cNvSpPr>
          <p:nvPr>
            <p:ph type="title"/>
          </p:nvPr>
        </p:nvSpPr>
        <p:spPr/>
        <p:txBody>
          <a:bodyPr/>
          <a:lstStyle/>
          <a:p>
            <a:r>
              <a:rPr lang="en-US"/>
              <a:t>Calculator</a:t>
            </a:r>
          </a:p>
        </p:txBody>
      </p:sp>
      <p:sp>
        <p:nvSpPr>
          <p:cNvPr id="4" name="Rectangle 3"/>
          <p:cNvSpPr/>
          <p:nvPr/>
        </p:nvSpPr>
        <p:spPr>
          <a:xfrm>
            <a:off x="382394" y="6159856"/>
            <a:ext cx="7276250" cy="1076961"/>
          </a:xfrm>
          <a:prstGeom prst="rect">
            <a:avLst/>
          </a:prstGeom>
        </p:spPr>
        <p:txBody>
          <a:bodyPr wrap="square">
            <a:spAutoFit/>
          </a:bodyPr>
          <a:lstStyle/>
          <a:p>
            <a:r>
              <a:rPr lang="en-US" sz="3199">
                <a:solidFill>
                  <a:srgbClr val="00B0F0"/>
                </a:solidFill>
              </a:rPr>
              <a:t>http://windowsazure.com/en-us/pricing/calculator/</a:t>
            </a:r>
          </a:p>
        </p:txBody>
      </p:sp>
    </p:spTree>
    <p:extLst>
      <p:ext uri="{BB962C8B-B14F-4D97-AF65-F5344CB8AC3E}">
        <p14:creationId xmlns:p14="http://schemas.microsoft.com/office/powerpoint/2010/main" val="64707201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Azure </a:t>
            </a:r>
            <a:r>
              <a:rPr lang="en-US">
                <a:solidFill>
                  <a:schemeClr val="accent2">
                    <a:alpha val="99000"/>
                  </a:schemeClr>
                </a:solidFill>
              </a:rPr>
              <a:t>Instance Sizes</a:t>
            </a:r>
          </a:p>
        </p:txBody>
      </p:sp>
      <p:sp>
        <p:nvSpPr>
          <p:cNvPr id="6" name="Title 33"/>
          <p:cNvSpPr txBox="1">
            <a:spLocks/>
          </p:cNvSpPr>
          <p:nvPr/>
        </p:nvSpPr>
        <p:spPr>
          <a:xfrm>
            <a:off x="635785" y="3286003"/>
            <a:ext cx="9404409" cy="563033"/>
          </a:xfrm>
          <a:prstGeom prst="rect">
            <a:avLst/>
          </a:prstGeom>
          <a:noFill/>
        </p:spPr>
        <p:txBody>
          <a:bodyPr wrap="square" lIns="91412" tIns="182824" rIns="91412" bIns="45707"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en-US" sz="2399">
                <a:latin typeface="Segoe UI" pitchFamily="34" charset="0"/>
                <a:ea typeface="Segoe UI" pitchFamily="34" charset="0"/>
                <a:cs typeface="Segoe UI" pitchFamily="34" charset="0"/>
              </a:rPr>
              <a:t>Unit of Compute Defined </a:t>
            </a:r>
          </a:p>
        </p:txBody>
      </p:sp>
      <p:sp>
        <p:nvSpPr>
          <p:cNvPr id="7" name="TextBox 6"/>
          <p:cNvSpPr txBox="1"/>
          <p:nvPr/>
        </p:nvSpPr>
        <p:spPr bwMode="invGray">
          <a:xfrm>
            <a:off x="634764" y="1093701"/>
            <a:ext cx="9398949" cy="480062"/>
          </a:xfrm>
          <a:prstGeom prst="rect">
            <a:avLst/>
          </a:prstGeom>
          <a:noFill/>
        </p:spPr>
        <p:txBody>
          <a:bodyPr wrap="square" lIns="91412" tIns="182824" rIns="91412" bIns="45707" rtlCol="0">
            <a:spAutoFit/>
          </a:bodyPr>
          <a:lstStyle/>
          <a:p>
            <a:pPr marL="0" lvl="1" indent="-155530" defTabSz="914097">
              <a:lnSpc>
                <a:spcPct val="90000"/>
              </a:lnSpc>
              <a:spcBef>
                <a:spcPct val="0"/>
              </a:spcBef>
              <a:buClr>
                <a:srgbClr val="FFC000"/>
              </a:buClr>
              <a:defRPr/>
            </a:pPr>
            <a:r>
              <a:rPr lang="en-US" sz="1800" spc="-10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Variable instance sizes to handle complex workloads of any size </a:t>
            </a:r>
          </a:p>
        </p:txBody>
      </p:sp>
      <p:grpSp>
        <p:nvGrpSpPr>
          <p:cNvPr id="86" name="Group 85"/>
          <p:cNvGrpSpPr/>
          <p:nvPr/>
        </p:nvGrpSpPr>
        <p:grpSpPr>
          <a:xfrm>
            <a:off x="2606744" y="3894012"/>
            <a:ext cx="1828324" cy="2165085"/>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16" bIns="91416" rtlCol="0" anchor="b" anchorCtr="0"/>
            <a:lstStyle/>
            <a:p>
              <a:pPr defTabSz="1218631"/>
              <a:r>
                <a:rPr lang="en-US" altLang="zh-CN" sz="1866">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1" cy="600144"/>
            </a:xfrm>
            <a:prstGeom prst="rect">
              <a:avLst/>
            </a:prstGeom>
            <a:noFill/>
          </p:spPr>
          <p:txBody>
            <a:bodyPr wrap="square" tIns="182832" rtlCol="0">
              <a:spAutoFit/>
            </a:bodyPr>
            <a:lstStyle/>
            <a:p>
              <a:pPr marL="0" lvl="1" algn="ctr" defTabSz="913833" fontAlgn="base">
                <a:lnSpc>
                  <a:spcPct val="90000"/>
                </a:lnSpc>
                <a:spcBef>
                  <a:spcPct val="0"/>
                </a:spcBef>
                <a:spcAft>
                  <a:spcPct val="0"/>
                </a:spcAft>
                <a:buClr>
                  <a:srgbClr val="FFC000"/>
                </a:buClr>
              </a:pPr>
              <a:r>
                <a:rPr lang="en-US" sz="2666" kern="0" spc="-51">
                  <a:solidFill>
                    <a:schemeClr val="bg1">
                      <a:alpha val="99000"/>
                    </a:schemeClr>
                  </a:solidFill>
                  <a:latin typeface="Segoe UI Light" pitchFamily="34" charset="0"/>
                </a:rPr>
                <a:t>Small</a:t>
              </a: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1866" b="1" kern="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7"/>
              <a:ext cx="1673527" cy="297531"/>
            </a:xfrm>
            <a:prstGeom prst="rect">
              <a:avLst/>
            </a:prstGeom>
          </p:spPr>
          <p:txBody>
            <a:bodyPr wrap="square">
              <a:spAutoFit/>
            </a:bodyPr>
            <a:lstStyle/>
            <a:p>
              <a:pPr algn="ctr"/>
              <a:r>
                <a:rPr lang="en-US" sz="1333" b="1" kern="0">
                  <a:solidFill>
                    <a:schemeClr val="bg1">
                      <a:alpha val="99000"/>
                    </a:schemeClr>
                  </a:solidFill>
                  <a:latin typeface="+mj-lt"/>
                </a:rPr>
                <a:t>(moderate IO) </a:t>
              </a:r>
              <a:endParaRPr lang="en-US" sz="3199" b="1">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200" b="1" kern="0">
                  <a:solidFill>
                    <a:schemeClr val="bg1">
                      <a:alpha val="99000"/>
                    </a:schemeClr>
                  </a:solidFill>
                  <a:latin typeface="+mj-lt"/>
                </a:rPr>
                <a:t>1.75 GB memory </a:t>
              </a: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200" b="1" kern="0">
                  <a:solidFill>
                    <a:schemeClr val="bg1">
                      <a:alpha val="99000"/>
                    </a:schemeClr>
                  </a:solidFill>
                  <a:latin typeface="+mj-lt"/>
                </a:rPr>
                <a:t>225 GB storage</a:t>
              </a:r>
            </a:p>
            <a:p>
              <a:pPr algn="ctr"/>
              <a:r>
                <a:rPr lang="en-US" sz="1200" kern="0">
                  <a:solidFill>
                    <a:schemeClr val="bg1">
                      <a:alpha val="99000"/>
                    </a:schemeClr>
                  </a:solidFill>
                  <a:latin typeface="+mj-lt"/>
                </a:rPr>
                <a:t>(instance storage) </a:t>
              </a: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619" y="3894010"/>
            <a:ext cx="1828324" cy="2160157"/>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16" bIns="91416" rtlCol="0" anchor="b" anchorCtr="0"/>
            <a:lstStyle/>
            <a:p>
              <a:pPr defTabSz="1218631"/>
              <a:r>
                <a:rPr lang="en-US" altLang="zh-CN" sz="1866">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00144"/>
            </a:xfrm>
            <a:prstGeom prst="rect">
              <a:avLst/>
            </a:prstGeom>
            <a:noFill/>
          </p:spPr>
          <p:txBody>
            <a:bodyPr wrap="square" tIns="182832" rtlCol="0">
              <a:spAutoFit/>
            </a:bodyPr>
            <a:lstStyle/>
            <a:p>
              <a:pPr marL="0" lvl="1" algn="ctr" defTabSz="913833" fontAlgn="base">
                <a:lnSpc>
                  <a:spcPct val="90000"/>
                </a:lnSpc>
                <a:spcBef>
                  <a:spcPct val="0"/>
                </a:spcBef>
                <a:spcAft>
                  <a:spcPct val="0"/>
                </a:spcAft>
                <a:buClr>
                  <a:srgbClr val="FFC000"/>
                </a:buClr>
              </a:pPr>
              <a:r>
                <a:rPr lang="en-US" sz="2666" kern="0" spc="-51">
                  <a:solidFill>
                    <a:schemeClr val="bg1">
                      <a:alpha val="99000"/>
                    </a:schemeClr>
                  </a:solidFill>
                  <a:latin typeface="Segoe UI Light" pitchFamily="34" charset="0"/>
                </a:rPr>
                <a:t>Medium</a:t>
              </a: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1866" b="1" kern="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3" cy="297532"/>
            </a:xfrm>
            <a:prstGeom prst="rect">
              <a:avLst/>
            </a:prstGeom>
          </p:spPr>
          <p:txBody>
            <a:bodyPr wrap="square">
              <a:spAutoFit/>
            </a:bodyPr>
            <a:lstStyle/>
            <a:p>
              <a:pPr algn="ctr"/>
              <a:r>
                <a:rPr lang="en-US" sz="1333" b="1" kern="0">
                  <a:solidFill>
                    <a:schemeClr val="bg1">
                      <a:alpha val="99000"/>
                    </a:schemeClr>
                  </a:solidFill>
                  <a:latin typeface="+mj-lt"/>
                </a:rPr>
                <a:t>(high IO)</a:t>
              </a:r>
              <a:endParaRPr lang="en-US" sz="3199" b="1">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200" b="1" kern="0">
                  <a:solidFill>
                    <a:schemeClr val="bg1">
                      <a:alpha val="99000"/>
                    </a:schemeClr>
                  </a:solidFill>
                  <a:latin typeface="+mj-lt"/>
                </a:rPr>
                <a:t>3.5 GB memory </a:t>
              </a: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200" b="1" kern="0">
                  <a:solidFill>
                    <a:schemeClr val="bg1">
                      <a:alpha val="99000"/>
                    </a:schemeClr>
                  </a:solidFill>
                  <a:latin typeface="+mj-lt"/>
                </a:rPr>
                <a:t>490 GB storage</a:t>
              </a:r>
            </a:p>
            <a:p>
              <a:pPr algn="ctr"/>
              <a:r>
                <a:rPr lang="en-US" sz="1200" kern="0">
                  <a:solidFill>
                    <a:schemeClr val="bg1">
                      <a:alpha val="99000"/>
                    </a:schemeClr>
                  </a:solidFill>
                  <a:latin typeface="+mj-lt"/>
                </a:rPr>
                <a:t>(instance storage) </a:t>
              </a: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6744" y="1663901"/>
            <a:ext cx="1828324" cy="1507240"/>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16" bIns="91416" rtlCol="0" anchor="b" anchorCtr="0"/>
            <a:lstStyle/>
            <a:p>
              <a:pPr defTabSz="1218631"/>
              <a:r>
                <a:rPr lang="en-US" sz="1866">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00144"/>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32" rtlCol="0">
              <a:spAutoFit/>
            </a:bodyPr>
            <a:lstStyle/>
            <a:p>
              <a:pPr marL="0" lvl="1" algn="ctr" defTabSz="913833" fontAlgn="base">
                <a:lnSpc>
                  <a:spcPct val="90000"/>
                </a:lnSpc>
                <a:spcBef>
                  <a:spcPct val="0"/>
                </a:spcBef>
                <a:spcAft>
                  <a:spcPct val="0"/>
                </a:spcAft>
                <a:buClr>
                  <a:srgbClr val="FFC000"/>
                </a:buClr>
              </a:pPr>
              <a:r>
                <a:rPr lang="en-US" sz="2666" kern="0" spc="-51">
                  <a:solidFill>
                    <a:schemeClr val="bg1">
                      <a:alpha val="99000"/>
                    </a:schemeClr>
                  </a:solidFill>
                  <a:latin typeface="Segoe UI Light" pitchFamily="34" charset="0"/>
                </a:rPr>
                <a:t>Small</a:t>
              </a: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666" b="1" kern="0">
                  <a:gradFill>
                    <a:gsLst>
                      <a:gs pos="0">
                        <a:schemeClr val="bg1"/>
                      </a:gs>
                      <a:gs pos="50000">
                        <a:schemeClr val="bg1"/>
                      </a:gs>
                    </a:gsLst>
                    <a:lin ang="10800000" scaled="0"/>
                  </a:gradFill>
                  <a:latin typeface="+mj-lt"/>
                </a:rPr>
                <a:t>$0.12 </a:t>
              </a:r>
            </a:p>
          </p:txBody>
        </p:sp>
        <p:sp>
          <p:nvSpPr>
            <p:cNvPr id="33" name="Rectangle 32"/>
            <p:cNvSpPr/>
            <p:nvPr/>
          </p:nvSpPr>
          <p:spPr>
            <a:xfrm>
              <a:off x="2880853" y="2873971"/>
              <a:ext cx="1762623" cy="317991"/>
            </a:xfrm>
            <a:prstGeom prst="rect">
              <a:avLst/>
            </a:prstGeom>
          </p:spPr>
          <p:txBody>
            <a:bodyPr wrap="square">
              <a:spAutoFit/>
            </a:bodyPr>
            <a:lstStyle/>
            <a:p>
              <a:pPr algn="ctr"/>
              <a:r>
                <a:rPr lang="en-US" sz="1466" b="1" kern="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619" y="1663899"/>
            <a:ext cx="1828324" cy="1505653"/>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16" bIns="91416" rtlCol="0" anchor="b" anchorCtr="0"/>
            <a:lstStyle/>
            <a:p>
              <a:pPr defTabSz="1218631"/>
              <a:r>
                <a:rPr lang="en-US" sz="1866">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00144"/>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32" rtlCol="0">
              <a:spAutoFit/>
            </a:bodyPr>
            <a:lstStyle/>
            <a:p>
              <a:pPr marL="0" lvl="1" algn="ctr" defTabSz="913833" fontAlgn="base">
                <a:lnSpc>
                  <a:spcPct val="90000"/>
                </a:lnSpc>
                <a:spcBef>
                  <a:spcPct val="0"/>
                </a:spcBef>
                <a:spcAft>
                  <a:spcPct val="0"/>
                </a:spcAft>
                <a:buClr>
                  <a:srgbClr val="FFC000"/>
                </a:buClr>
              </a:pPr>
              <a:r>
                <a:rPr lang="en-US" sz="2666" kern="0" spc="-51">
                  <a:solidFill>
                    <a:schemeClr val="bg1">
                      <a:alpha val="99000"/>
                    </a:scheme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666" b="1" kern="0">
                  <a:gradFill>
                    <a:gsLst>
                      <a:gs pos="0">
                        <a:schemeClr val="bg1"/>
                      </a:gs>
                      <a:gs pos="50000">
                        <a:schemeClr val="bg1"/>
                      </a:gs>
                    </a:gsLst>
                    <a:lin ang="10800000" scaled="0"/>
                  </a:gradFill>
                  <a:latin typeface="+mj-lt"/>
                </a:rPr>
                <a:t>$0.24 </a:t>
              </a:r>
            </a:p>
          </p:txBody>
        </p:sp>
        <p:sp>
          <p:nvSpPr>
            <p:cNvPr id="38" name="Rectangle 37"/>
            <p:cNvSpPr/>
            <p:nvPr/>
          </p:nvSpPr>
          <p:spPr>
            <a:xfrm>
              <a:off x="5230761" y="2873970"/>
              <a:ext cx="1735403" cy="317991"/>
            </a:xfrm>
            <a:prstGeom prst="rect">
              <a:avLst/>
            </a:prstGeom>
          </p:spPr>
          <p:txBody>
            <a:bodyPr wrap="square">
              <a:spAutoFit/>
            </a:bodyPr>
            <a:lstStyle/>
            <a:p>
              <a:pPr algn="ctr"/>
              <a:r>
                <a:rPr lang="en-US" sz="1466" b="1" kern="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3754" y="1663899"/>
            <a:ext cx="1828324" cy="1500518"/>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16" bIns="91416" rtlCol="0" anchor="b" anchorCtr="0"/>
            <a:lstStyle/>
            <a:p>
              <a:pPr defTabSz="1218631"/>
              <a:r>
                <a:rPr lang="en-US" sz="1866">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1" cy="600144"/>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32" rtlCol="0">
              <a:spAutoFit/>
            </a:bodyPr>
            <a:lstStyle/>
            <a:p>
              <a:pPr marL="0" lvl="1" algn="ctr" defTabSz="913833" fontAlgn="base">
                <a:lnSpc>
                  <a:spcPct val="90000"/>
                </a:lnSpc>
                <a:spcBef>
                  <a:spcPct val="0"/>
                </a:spcBef>
                <a:spcAft>
                  <a:spcPct val="0"/>
                </a:spcAft>
                <a:buClr>
                  <a:srgbClr val="FFC000"/>
                </a:buClr>
              </a:pPr>
              <a:r>
                <a:rPr lang="en-US" sz="2666" kern="0" spc="-51">
                  <a:solidFill>
                    <a:schemeClr val="bg1">
                      <a:alpha val="99000"/>
                    </a:scheme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666" b="1" kern="0">
                  <a:gradFill>
                    <a:gsLst>
                      <a:gs pos="0">
                        <a:schemeClr val="bg1"/>
                      </a:gs>
                      <a:gs pos="50000">
                        <a:schemeClr val="bg1"/>
                      </a:gs>
                    </a:gsLst>
                    <a:lin ang="10800000" scaled="0"/>
                  </a:gradFill>
                  <a:latin typeface="+mj-lt"/>
                </a:rPr>
                <a:t>$0.96 </a:t>
              </a:r>
            </a:p>
          </p:txBody>
        </p:sp>
        <p:sp>
          <p:nvSpPr>
            <p:cNvPr id="43" name="Rectangle 42"/>
            <p:cNvSpPr/>
            <p:nvPr/>
          </p:nvSpPr>
          <p:spPr>
            <a:xfrm>
              <a:off x="9891253" y="2873970"/>
              <a:ext cx="1759620" cy="317991"/>
            </a:xfrm>
            <a:prstGeom prst="rect">
              <a:avLst/>
            </a:prstGeom>
          </p:spPr>
          <p:txBody>
            <a:bodyPr wrap="square">
              <a:spAutoFit/>
            </a:bodyPr>
            <a:lstStyle/>
            <a:p>
              <a:pPr algn="ctr"/>
              <a:r>
                <a:rPr lang="en-US" sz="1466" b="1" kern="0">
                  <a:gradFill>
                    <a:gsLst>
                      <a:gs pos="0">
                        <a:schemeClr val="bg1"/>
                      </a:gs>
                      <a:gs pos="100000">
                        <a:schemeClr val="bg1"/>
                      </a:gs>
                    </a:gsLst>
                    <a:lin ang="16200000" scaled="0"/>
                  </a:gradFill>
                  <a:latin typeface="+mj-lt"/>
                </a:rPr>
                <a:t>Per service hour</a:t>
              </a:r>
              <a:endParaRPr lang="en-US" sz="1466" b="1">
                <a:gradFill>
                  <a:gsLst>
                    <a:gs pos="0">
                      <a:schemeClr val="bg1"/>
                    </a:gs>
                    <a:gs pos="100000">
                      <a:schemeClr val="bg1"/>
                    </a:gs>
                  </a:gsLst>
                  <a:lin ang="16200000" scaled="0"/>
                </a:gradFill>
                <a:latin typeface="+mj-lt"/>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880" y="1663901"/>
            <a:ext cx="1828324" cy="1502111"/>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16" bIns="91416" rtlCol="0" anchor="b" anchorCtr="0"/>
            <a:lstStyle/>
            <a:p>
              <a:pPr defTabSz="1218631"/>
              <a:r>
                <a:rPr lang="en-US" sz="1866">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6" y="1767349"/>
              <a:ext cx="1668852" cy="600145"/>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32" rtlCol="0">
              <a:spAutoFit/>
            </a:bodyPr>
            <a:lstStyle/>
            <a:p>
              <a:pPr marL="0" lvl="1" algn="ctr" defTabSz="913833" fontAlgn="base">
                <a:lnSpc>
                  <a:spcPct val="90000"/>
                </a:lnSpc>
                <a:spcBef>
                  <a:spcPct val="0"/>
                </a:spcBef>
                <a:spcAft>
                  <a:spcPct val="0"/>
                </a:spcAft>
                <a:buClr>
                  <a:srgbClr val="FFC000"/>
                </a:buClr>
              </a:pPr>
              <a:r>
                <a:rPr lang="en-US" sz="2666" kern="0" spc="-51">
                  <a:solidFill>
                    <a:schemeClr val="bg1">
                      <a:alpha val="99000"/>
                    </a:schemeClr>
                  </a:solidFill>
                  <a:latin typeface="Segoe UI Light" pitchFamily="34" charset="0"/>
                </a:rPr>
                <a:t>Large </a:t>
              </a: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666" b="1" kern="0">
                  <a:gradFill>
                    <a:gsLst>
                      <a:gs pos="0">
                        <a:schemeClr val="bg1"/>
                      </a:gs>
                      <a:gs pos="50000">
                        <a:schemeClr val="bg1"/>
                      </a:gs>
                    </a:gsLst>
                    <a:lin ang="10800000" scaled="0"/>
                  </a:gradFill>
                  <a:latin typeface="+mj-lt"/>
                </a:rPr>
                <a:t>$0.48 </a:t>
              </a:r>
            </a:p>
          </p:txBody>
        </p:sp>
        <p:sp>
          <p:nvSpPr>
            <p:cNvPr id="48" name="Rectangle 47"/>
            <p:cNvSpPr/>
            <p:nvPr/>
          </p:nvSpPr>
          <p:spPr>
            <a:xfrm>
              <a:off x="7548541" y="2873972"/>
              <a:ext cx="1772440" cy="317991"/>
            </a:xfrm>
            <a:prstGeom prst="rect">
              <a:avLst/>
            </a:prstGeom>
          </p:spPr>
          <p:txBody>
            <a:bodyPr wrap="square">
              <a:spAutoFit/>
            </a:bodyPr>
            <a:lstStyle/>
            <a:p>
              <a:pPr algn="ctr"/>
              <a:r>
                <a:rPr lang="en-US" sz="1466" b="1" kern="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880" y="3915032"/>
            <a:ext cx="1828324" cy="2139137"/>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16" bIns="91416" rtlCol="0" anchor="b" anchorCtr="0"/>
            <a:lstStyle/>
            <a:p>
              <a:pPr defTabSz="1218631"/>
              <a:r>
                <a:rPr lang="en-US" altLang="zh-CN" sz="1866">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00144"/>
            </a:xfrm>
            <a:prstGeom prst="rect">
              <a:avLst/>
            </a:prstGeom>
            <a:noFill/>
          </p:spPr>
          <p:txBody>
            <a:bodyPr wrap="square" tIns="182832" rtlCol="0">
              <a:spAutoFit/>
            </a:bodyPr>
            <a:lstStyle/>
            <a:p>
              <a:pPr marL="0" lvl="1" algn="ctr" defTabSz="913833" fontAlgn="base">
                <a:lnSpc>
                  <a:spcPct val="90000"/>
                </a:lnSpc>
                <a:spcBef>
                  <a:spcPct val="0"/>
                </a:spcBef>
                <a:spcAft>
                  <a:spcPct val="0"/>
                </a:spcAft>
                <a:buClr>
                  <a:srgbClr val="FFC000"/>
                </a:buClr>
              </a:pPr>
              <a:r>
                <a:rPr lang="en-US" sz="2666" kern="0" spc="-51">
                  <a:solidFill>
                    <a:schemeClr val="bg1">
                      <a:alpha val="99000"/>
                    </a:schemeClr>
                  </a:solidFill>
                  <a:latin typeface="Segoe UI Light" pitchFamily="34" charset="0"/>
                </a:rPr>
                <a:t>Large </a:t>
              </a: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1866" b="1" kern="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297531"/>
            </a:xfrm>
            <a:prstGeom prst="rect">
              <a:avLst/>
            </a:prstGeom>
          </p:spPr>
          <p:txBody>
            <a:bodyPr wrap="square">
              <a:spAutoFit/>
            </a:bodyPr>
            <a:lstStyle/>
            <a:p>
              <a:pPr algn="ctr"/>
              <a:r>
                <a:rPr lang="en-US" sz="1333" b="1" kern="0">
                  <a:solidFill>
                    <a:schemeClr val="bg1">
                      <a:alpha val="99000"/>
                    </a:schemeClr>
                  </a:solidFill>
                  <a:latin typeface="+mj-lt"/>
                </a:rPr>
                <a:t>(high IO) </a:t>
              </a:r>
              <a:endParaRPr lang="en-US" sz="3199" b="1">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200" b="1" kern="0">
                  <a:solidFill>
                    <a:schemeClr val="bg1">
                      <a:alpha val="99000"/>
                    </a:schemeClr>
                  </a:solidFill>
                  <a:latin typeface="+mj-lt"/>
                </a:rPr>
                <a:t>7.0 GB memory</a:t>
              </a: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200" b="1" kern="0">
                  <a:solidFill>
                    <a:schemeClr val="bg1">
                      <a:alpha val="99000"/>
                    </a:schemeClr>
                  </a:solidFill>
                  <a:latin typeface="+mj-lt"/>
                </a:rPr>
                <a:t>1000 GB storage</a:t>
              </a:r>
            </a:p>
            <a:p>
              <a:pPr algn="ctr"/>
              <a:r>
                <a:rPr lang="en-US" sz="1200" kern="0">
                  <a:solidFill>
                    <a:schemeClr val="bg1">
                      <a:alpha val="99000"/>
                    </a:schemeClr>
                  </a:solidFill>
                  <a:latin typeface="+mj-lt"/>
                </a:rPr>
                <a:t>(instance storage)</a:t>
              </a: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3754" y="3915031"/>
            <a:ext cx="1828324" cy="2131757"/>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16" bIns="91416" rtlCol="0" anchor="b" anchorCtr="0"/>
            <a:lstStyle/>
            <a:p>
              <a:pPr defTabSz="1218631"/>
              <a:r>
                <a:rPr lang="en-US" altLang="zh-CN" sz="1866">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5" cy="600144"/>
            </a:xfrm>
            <a:prstGeom prst="rect">
              <a:avLst/>
            </a:prstGeom>
            <a:noFill/>
          </p:spPr>
          <p:txBody>
            <a:bodyPr wrap="square" tIns="182832" rtlCol="0">
              <a:spAutoFit/>
            </a:bodyPr>
            <a:lstStyle/>
            <a:p>
              <a:pPr marL="0" lvl="1" algn="ctr" defTabSz="913833" fontAlgn="base">
                <a:lnSpc>
                  <a:spcPct val="90000"/>
                </a:lnSpc>
                <a:spcBef>
                  <a:spcPct val="0"/>
                </a:spcBef>
                <a:spcAft>
                  <a:spcPct val="0"/>
                </a:spcAft>
                <a:buClr>
                  <a:srgbClr val="FFC000"/>
                </a:buClr>
              </a:pPr>
              <a:r>
                <a:rPr lang="en-US" sz="2666" kern="0" spc="-51">
                  <a:solidFill>
                    <a:schemeClr val="bg1">
                      <a:alpha val="99000"/>
                    </a:schemeClr>
                  </a:solidFill>
                  <a:latin typeface="Segoe UI Light" pitchFamily="34" charset="0"/>
                </a:rPr>
                <a:t>X-Large</a:t>
              </a: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1866" b="1" kern="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297531"/>
            </a:xfrm>
            <a:prstGeom prst="rect">
              <a:avLst/>
            </a:prstGeom>
          </p:spPr>
          <p:txBody>
            <a:bodyPr wrap="square">
              <a:spAutoFit/>
            </a:bodyPr>
            <a:lstStyle/>
            <a:p>
              <a:pPr algn="ctr"/>
              <a:r>
                <a:rPr lang="en-US" sz="1333" b="1" kern="0">
                  <a:solidFill>
                    <a:schemeClr val="bg1">
                      <a:alpha val="99000"/>
                    </a:schemeClr>
                  </a:solidFill>
                  <a:latin typeface="+mj-lt"/>
                </a:rPr>
                <a:t>(high IO)</a:t>
              </a:r>
              <a:endParaRPr lang="en-US" sz="3199" b="1">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200" b="1" kern="0">
                  <a:solidFill>
                    <a:schemeClr val="bg1">
                      <a:alpha val="99000"/>
                    </a:schemeClr>
                  </a:solidFill>
                  <a:latin typeface="+mj-lt"/>
                </a:rPr>
                <a:t>14 GB memory</a:t>
              </a: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200" b="1" kern="0">
                  <a:solidFill>
                    <a:schemeClr val="bg1">
                      <a:alpha val="99000"/>
                    </a:schemeClr>
                  </a:solidFill>
                  <a:latin typeface="+mj-lt"/>
                </a:rPr>
                <a:t>2040 GB storage </a:t>
              </a:r>
            </a:p>
            <a:p>
              <a:pPr algn="ctr"/>
              <a:r>
                <a:rPr lang="en-US" sz="1200" kern="0">
                  <a:solidFill>
                    <a:schemeClr val="bg1">
                      <a:alpha val="99000"/>
                    </a:schemeClr>
                  </a:solidFill>
                  <a:latin typeface="+mj-lt"/>
                </a:rPr>
                <a:t>(instance storage) </a:t>
              </a: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7871" y="1663901"/>
            <a:ext cx="1828324" cy="1507240"/>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16" bIns="91416" rtlCol="0" anchor="b" anchorCtr="0"/>
            <a:lstStyle/>
            <a:p>
              <a:pPr defTabSz="1218631"/>
              <a:r>
                <a:rPr lang="en-US" sz="1866">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666" b="1" kern="0">
                  <a:gradFill>
                    <a:gsLst>
                      <a:gs pos="0">
                        <a:schemeClr val="bg1"/>
                      </a:gs>
                      <a:gs pos="50000">
                        <a:schemeClr val="bg1"/>
                      </a:gs>
                    </a:gsLst>
                    <a:lin ang="10800000" scaled="0"/>
                  </a:gradFill>
                  <a:latin typeface="+mj-lt"/>
                </a:rPr>
                <a:t>$0.02 </a:t>
              </a:r>
            </a:p>
          </p:txBody>
        </p:sp>
        <p:sp>
          <p:nvSpPr>
            <p:cNvPr id="65" name="Rectangle 64"/>
            <p:cNvSpPr/>
            <p:nvPr/>
          </p:nvSpPr>
          <p:spPr>
            <a:xfrm>
              <a:off x="560812" y="2873971"/>
              <a:ext cx="1730104" cy="317991"/>
            </a:xfrm>
            <a:prstGeom prst="rect">
              <a:avLst/>
            </a:prstGeom>
          </p:spPr>
          <p:txBody>
            <a:bodyPr wrap="square">
              <a:spAutoFit/>
            </a:bodyPr>
            <a:lstStyle/>
            <a:p>
              <a:pPr algn="ctr"/>
              <a:r>
                <a:rPr lang="en-US" sz="1466" b="1" kern="0">
                  <a:gradFill>
                    <a:gsLst>
                      <a:gs pos="0">
                        <a:schemeClr val="bg1"/>
                      </a:gs>
                      <a:gs pos="100000">
                        <a:schemeClr val="bg1"/>
                      </a:gs>
                    </a:gsLst>
                    <a:lin ang="16200000" scaled="0"/>
                  </a:gradFill>
                  <a:latin typeface="+mj-lt"/>
                </a:rPr>
                <a:t>Per service hour</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00144"/>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32" rtlCol="0">
              <a:spAutoFit/>
            </a:bodyPr>
            <a:lstStyle/>
            <a:p>
              <a:pPr marL="0" lvl="1" algn="ctr" defTabSz="913833" fontAlgn="base">
                <a:lnSpc>
                  <a:spcPct val="90000"/>
                </a:lnSpc>
                <a:spcBef>
                  <a:spcPct val="0"/>
                </a:spcBef>
                <a:spcAft>
                  <a:spcPct val="0"/>
                </a:spcAft>
                <a:buClr>
                  <a:srgbClr val="FFC000"/>
                </a:buClr>
              </a:pPr>
              <a:r>
                <a:rPr lang="en-US" sz="2666" kern="0" spc="-51">
                  <a:solidFill>
                    <a:schemeClr val="bg1">
                      <a:alpha val="99000"/>
                    </a:schemeClr>
                  </a:solidFill>
                  <a:latin typeface="Segoe UI Light" pitchFamily="34" charset="0"/>
                </a:rPr>
                <a:t>Extra Small</a:t>
              </a:r>
            </a:p>
          </p:txBody>
        </p:sp>
      </p:grpSp>
      <p:grpSp>
        <p:nvGrpSpPr>
          <p:cNvPr id="85" name="Group 84"/>
          <p:cNvGrpSpPr/>
          <p:nvPr/>
        </p:nvGrpSpPr>
        <p:grpSpPr>
          <a:xfrm>
            <a:off x="717871" y="3894009"/>
            <a:ext cx="1828324" cy="2158142"/>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16" bIns="91416" rtlCol="0" anchor="b" anchorCtr="0"/>
            <a:lstStyle/>
            <a:p>
              <a:pPr defTabSz="1218631"/>
              <a:r>
                <a:rPr lang="en-US" altLang="zh-CN" sz="1866">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5" cy="600144"/>
            </a:xfrm>
            <a:prstGeom prst="rect">
              <a:avLst/>
            </a:prstGeom>
            <a:noFill/>
          </p:spPr>
          <p:txBody>
            <a:bodyPr wrap="square" tIns="182832" rtlCol="0">
              <a:spAutoFit/>
            </a:bodyPr>
            <a:lstStyle/>
            <a:p>
              <a:pPr marL="0" lvl="1" algn="ctr" defTabSz="913833" fontAlgn="base">
                <a:lnSpc>
                  <a:spcPct val="90000"/>
                </a:lnSpc>
                <a:spcBef>
                  <a:spcPct val="0"/>
                </a:spcBef>
                <a:spcAft>
                  <a:spcPct val="0"/>
                </a:spcAft>
                <a:buClr>
                  <a:srgbClr val="FFC000"/>
                </a:buClr>
              </a:pPr>
              <a:r>
                <a:rPr lang="en-US" sz="2666" kern="0" spc="-51">
                  <a:solidFill>
                    <a:schemeClr val="bg1">
                      <a:alpha val="99000"/>
                    </a:schemeClr>
                  </a:solidFill>
                  <a:latin typeface="Segoe UI Light" pitchFamily="34" charset="0"/>
                </a:rPr>
                <a:t>Extra Small</a:t>
              </a: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1866" b="1" kern="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1" cy="297531"/>
            </a:xfrm>
            <a:prstGeom prst="rect">
              <a:avLst/>
            </a:prstGeom>
          </p:spPr>
          <p:txBody>
            <a:bodyPr wrap="square">
              <a:spAutoFit/>
            </a:bodyPr>
            <a:lstStyle/>
            <a:p>
              <a:pPr algn="ctr"/>
              <a:r>
                <a:rPr lang="en-US" sz="1333" b="1" kern="0">
                  <a:solidFill>
                    <a:schemeClr val="bg1">
                      <a:alpha val="99000"/>
                    </a:schemeClr>
                  </a:solidFill>
                  <a:latin typeface="+mj-lt"/>
                </a:rPr>
                <a:t>(low IO) </a:t>
              </a:r>
              <a:endParaRPr lang="en-US" sz="3199" b="1">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200" b="1" kern="0">
                  <a:solidFill>
                    <a:schemeClr val="bg1">
                      <a:alpha val="99000"/>
                    </a:schemeClr>
                  </a:solidFill>
                  <a:latin typeface="+mj-lt"/>
                </a:rPr>
                <a:t>768 MB memory </a:t>
              </a:r>
            </a:p>
            <a:p>
              <a:pPr lvl="0" algn="ctr"/>
              <a:r>
                <a:rPr lang="en-US" sz="1200" b="1" kern="0">
                  <a:solidFill>
                    <a:srgbClr val="FFFFFF">
                      <a:alpha val="99000"/>
                    </a:srgbClr>
                  </a:solidFill>
                </a:rPr>
                <a:t>20 GB storage</a:t>
              </a:r>
            </a:p>
            <a:p>
              <a:pPr lvl="0" algn="ctr"/>
              <a:r>
                <a:rPr lang="en-US" sz="1200" kern="0">
                  <a:solidFill>
                    <a:srgbClr val="FFFFFF">
                      <a:alpha val="99000"/>
                    </a:srgbClr>
                  </a:solidFill>
                </a:rPr>
                <a:t>(instance storage) </a:t>
              </a:r>
            </a:p>
            <a:p>
              <a:pPr algn="ctr"/>
              <a:endParaRPr lang="en-US" sz="1200" b="1" kern="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979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500" y="265972"/>
            <a:ext cx="2237285" cy="212321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797">
                <a:solidFill>
                  <a:schemeClr val="tx1">
                    <a:alpha val="99000"/>
                  </a:schemeClr>
                </a:solidFill>
              </a:rPr>
              <a:t>89</a:t>
            </a:r>
          </a:p>
        </p:txBody>
      </p:sp>
      <p:sp>
        <p:nvSpPr>
          <p:cNvPr id="5" name="TextBox 4"/>
          <p:cNvSpPr txBox="1"/>
          <p:nvPr/>
        </p:nvSpPr>
        <p:spPr>
          <a:xfrm>
            <a:off x="302555" y="178650"/>
            <a:ext cx="1933071" cy="6724918"/>
          </a:xfrm>
          <a:prstGeom prst="rect">
            <a:avLst/>
          </a:prstGeom>
          <a:noFill/>
        </p:spPr>
        <p:txBody>
          <a:bodyPr wrap="square" lIns="0" tIns="0" rIns="0" bIns="0" rtlCol="0">
            <a:spAutoFit/>
          </a:bodyPr>
          <a:lstStyle/>
          <a:p>
            <a:pPr algn="r" defTabSz="1624626"/>
            <a:r>
              <a:rPr lang="en-US" sz="1900">
                <a:solidFill>
                  <a:srgbClr val="00AEEF">
                    <a:alpha val="99000"/>
                  </a:srgbClr>
                </a:solidFill>
              </a:rPr>
              <a:t>Australia</a:t>
            </a:r>
          </a:p>
          <a:p>
            <a:pPr algn="r" defTabSz="1624626"/>
            <a:r>
              <a:rPr lang="en-US" sz="1900">
                <a:solidFill>
                  <a:srgbClr val="00AEEF">
                    <a:alpha val="99000"/>
                  </a:srgbClr>
                </a:solidFill>
              </a:rPr>
              <a:t>Austria</a:t>
            </a:r>
          </a:p>
          <a:p>
            <a:pPr algn="r" defTabSz="1624626"/>
            <a:r>
              <a:rPr lang="en-US" sz="1900">
                <a:solidFill>
                  <a:srgbClr val="00AEEF">
                    <a:alpha val="99000"/>
                  </a:srgbClr>
                </a:solidFill>
              </a:rPr>
              <a:t>Belgium</a:t>
            </a:r>
          </a:p>
          <a:p>
            <a:pPr algn="r" defTabSz="1624626"/>
            <a:r>
              <a:rPr lang="en-US" sz="1900">
                <a:solidFill>
                  <a:srgbClr val="00AEEF">
                    <a:alpha val="99000"/>
                  </a:srgbClr>
                </a:solidFill>
              </a:rPr>
              <a:t>Brazil</a:t>
            </a:r>
          </a:p>
          <a:p>
            <a:pPr algn="r" defTabSz="1624626"/>
            <a:r>
              <a:rPr lang="en-US" sz="1900">
                <a:solidFill>
                  <a:srgbClr val="00AEEF">
                    <a:alpha val="99000"/>
                  </a:srgbClr>
                </a:solidFill>
              </a:rPr>
              <a:t>Canada</a:t>
            </a:r>
          </a:p>
          <a:p>
            <a:pPr algn="r" defTabSz="1624626"/>
            <a:r>
              <a:rPr lang="en-US" sz="1900">
                <a:solidFill>
                  <a:srgbClr val="00AEEF">
                    <a:alpha val="99000"/>
                  </a:srgbClr>
                </a:solidFill>
              </a:rPr>
              <a:t>Chile</a:t>
            </a:r>
          </a:p>
          <a:p>
            <a:pPr algn="r" defTabSz="1624626"/>
            <a:r>
              <a:rPr lang="en-US" sz="1900">
                <a:solidFill>
                  <a:srgbClr val="00AEEF">
                    <a:alpha val="99000"/>
                  </a:srgbClr>
                </a:solidFill>
              </a:rPr>
              <a:t>Colombia</a:t>
            </a:r>
          </a:p>
          <a:p>
            <a:pPr algn="r" defTabSz="1624626"/>
            <a:r>
              <a:rPr lang="en-US" sz="1900">
                <a:solidFill>
                  <a:srgbClr val="00AEEF">
                    <a:alpha val="99000"/>
                  </a:srgbClr>
                </a:solidFill>
              </a:rPr>
              <a:t>Costa Rica</a:t>
            </a:r>
          </a:p>
          <a:p>
            <a:pPr algn="r" defTabSz="1624626"/>
            <a:r>
              <a:rPr lang="en-US" sz="1900">
                <a:solidFill>
                  <a:srgbClr val="00AEEF">
                    <a:alpha val="99000"/>
                  </a:srgbClr>
                </a:solidFill>
              </a:rPr>
              <a:t>Cyprus</a:t>
            </a:r>
          </a:p>
          <a:p>
            <a:pPr algn="r" defTabSz="1624626"/>
            <a:r>
              <a:rPr lang="en-US" sz="1900">
                <a:solidFill>
                  <a:srgbClr val="00AEEF">
                    <a:alpha val="99000"/>
                  </a:srgbClr>
                </a:solidFill>
              </a:rPr>
              <a:t>Czech Republic</a:t>
            </a:r>
          </a:p>
          <a:p>
            <a:pPr algn="r" defTabSz="1624626"/>
            <a:r>
              <a:rPr lang="en-US" sz="1900">
                <a:solidFill>
                  <a:srgbClr val="00AEEF">
                    <a:alpha val="99000"/>
                  </a:srgbClr>
                </a:solidFill>
              </a:rPr>
              <a:t>Denmark</a:t>
            </a:r>
          </a:p>
          <a:p>
            <a:pPr algn="r" defTabSz="1624626"/>
            <a:r>
              <a:rPr lang="en-US" sz="1900">
                <a:solidFill>
                  <a:srgbClr val="00AEEF">
                    <a:alpha val="99000"/>
                  </a:srgbClr>
                </a:solidFill>
              </a:rPr>
              <a:t>Finland</a:t>
            </a:r>
          </a:p>
          <a:p>
            <a:pPr algn="r" defTabSz="1624626"/>
            <a:r>
              <a:rPr lang="en-US" sz="1900">
                <a:solidFill>
                  <a:srgbClr val="00AEEF">
                    <a:alpha val="99000"/>
                  </a:srgbClr>
                </a:solidFill>
              </a:rPr>
              <a:t>France</a:t>
            </a:r>
          </a:p>
          <a:p>
            <a:pPr algn="r" defTabSz="1624626"/>
            <a:r>
              <a:rPr lang="en-US" sz="1900">
                <a:solidFill>
                  <a:srgbClr val="00AEEF">
                    <a:alpha val="99000"/>
                  </a:srgbClr>
                </a:solidFill>
              </a:rPr>
              <a:t>Germany</a:t>
            </a:r>
          </a:p>
          <a:p>
            <a:pPr algn="r" defTabSz="1624626"/>
            <a:r>
              <a:rPr lang="en-US" sz="1900">
                <a:solidFill>
                  <a:srgbClr val="00AEEF">
                    <a:alpha val="99000"/>
                  </a:srgbClr>
                </a:solidFill>
              </a:rPr>
              <a:t>Greece</a:t>
            </a:r>
          </a:p>
          <a:p>
            <a:pPr algn="r" defTabSz="1624626"/>
            <a:r>
              <a:rPr lang="en-US" sz="1900">
                <a:solidFill>
                  <a:srgbClr val="00AEEF">
                    <a:alpha val="99000"/>
                  </a:srgbClr>
                </a:solidFill>
              </a:rPr>
              <a:t>Hong Kong</a:t>
            </a:r>
          </a:p>
          <a:p>
            <a:pPr algn="r" defTabSz="1624626"/>
            <a:r>
              <a:rPr lang="en-US" sz="1900">
                <a:solidFill>
                  <a:srgbClr val="00AEEF">
                    <a:alpha val="99000"/>
                  </a:srgbClr>
                </a:solidFill>
              </a:rPr>
              <a:t>Hungary</a:t>
            </a:r>
          </a:p>
          <a:p>
            <a:pPr algn="r" defTabSz="1624626"/>
            <a:r>
              <a:rPr lang="en-US" sz="1900">
                <a:solidFill>
                  <a:srgbClr val="00AEEF">
                    <a:alpha val="99000"/>
                  </a:srgbClr>
                </a:solidFill>
              </a:rPr>
              <a:t>India</a:t>
            </a:r>
          </a:p>
          <a:p>
            <a:pPr algn="r" defTabSz="1624626"/>
            <a:r>
              <a:rPr lang="en-US" sz="1900">
                <a:solidFill>
                  <a:srgbClr val="00AEEF">
                    <a:alpha val="99000"/>
                  </a:srgbClr>
                </a:solidFill>
              </a:rPr>
              <a:t>Ireland</a:t>
            </a:r>
          </a:p>
          <a:p>
            <a:pPr algn="r" defTabSz="1624626"/>
            <a:r>
              <a:rPr lang="en-US" sz="1900">
                <a:solidFill>
                  <a:srgbClr val="00AEEF">
                    <a:alpha val="99000"/>
                  </a:srgbClr>
                </a:solidFill>
              </a:rPr>
              <a:t>Israel</a:t>
            </a:r>
          </a:p>
          <a:p>
            <a:pPr algn="r" defTabSz="1624626"/>
            <a:r>
              <a:rPr lang="en-US" sz="1900">
                <a:solidFill>
                  <a:srgbClr val="00AEEF">
                    <a:alpha val="99000"/>
                  </a:srgbClr>
                </a:solidFill>
              </a:rPr>
              <a:t>Italy</a:t>
            </a:r>
          </a:p>
          <a:p>
            <a:pPr algn="r" defTabSz="1624626"/>
            <a:r>
              <a:rPr lang="en-US" sz="1900">
                <a:solidFill>
                  <a:srgbClr val="00AEEF">
                    <a:alpha val="99000"/>
                  </a:srgbClr>
                </a:solidFill>
              </a:rPr>
              <a:t>Japan</a:t>
            </a:r>
          </a:p>
          <a:p>
            <a:pPr algn="r" defTabSz="1624626"/>
            <a:r>
              <a:rPr lang="en-US" sz="1900">
                <a:solidFill>
                  <a:srgbClr val="00AEEF">
                    <a:alpha val="99000"/>
                  </a:srgbClr>
                </a:solidFill>
              </a:rPr>
              <a:t>Korea</a:t>
            </a:r>
          </a:p>
        </p:txBody>
      </p:sp>
      <p:sp>
        <p:nvSpPr>
          <p:cNvPr id="6" name="TextBox 5"/>
          <p:cNvSpPr txBox="1"/>
          <p:nvPr/>
        </p:nvSpPr>
        <p:spPr>
          <a:xfrm>
            <a:off x="2404548" y="178652"/>
            <a:ext cx="1848670" cy="6724918"/>
          </a:xfrm>
          <a:prstGeom prst="rect">
            <a:avLst/>
          </a:prstGeom>
          <a:noFill/>
        </p:spPr>
        <p:txBody>
          <a:bodyPr wrap="square" lIns="0" tIns="0" rIns="0" bIns="0" rtlCol="0">
            <a:spAutoFit/>
          </a:bodyPr>
          <a:lstStyle/>
          <a:p>
            <a:pPr algn="r" defTabSz="1624626"/>
            <a:r>
              <a:rPr lang="en-US" sz="1900">
                <a:solidFill>
                  <a:srgbClr val="00AEEF">
                    <a:alpha val="99000"/>
                  </a:srgbClr>
                </a:solidFill>
              </a:rPr>
              <a:t>Luxembourg</a:t>
            </a:r>
          </a:p>
          <a:p>
            <a:pPr algn="r" defTabSz="1624626"/>
            <a:r>
              <a:rPr lang="en-US" sz="1900">
                <a:solidFill>
                  <a:srgbClr val="00AEEF">
                    <a:alpha val="99000"/>
                  </a:srgbClr>
                </a:solidFill>
              </a:rPr>
              <a:t>Malaysia</a:t>
            </a:r>
            <a:endParaRPr lang="en-US" sz="1400">
              <a:solidFill>
                <a:srgbClr val="00AEEF">
                  <a:alpha val="99000"/>
                </a:srgbClr>
              </a:solidFill>
            </a:endParaRPr>
          </a:p>
          <a:p>
            <a:pPr algn="r" defTabSz="1624626"/>
            <a:r>
              <a:rPr lang="en-US" sz="1900">
                <a:solidFill>
                  <a:srgbClr val="00AEEF">
                    <a:alpha val="99000"/>
                  </a:srgbClr>
                </a:solidFill>
              </a:rPr>
              <a:t>Mexico</a:t>
            </a:r>
          </a:p>
          <a:p>
            <a:pPr algn="r" defTabSz="1624626"/>
            <a:r>
              <a:rPr lang="en-US" sz="1900">
                <a:solidFill>
                  <a:srgbClr val="00AEEF">
                    <a:alpha val="99000"/>
                  </a:srgbClr>
                </a:solidFill>
              </a:rPr>
              <a:t>Netherlands</a:t>
            </a:r>
          </a:p>
          <a:p>
            <a:pPr algn="r" defTabSz="1624626"/>
            <a:r>
              <a:rPr lang="en-US" sz="1900">
                <a:solidFill>
                  <a:srgbClr val="00AEEF">
                    <a:alpha val="99000"/>
                  </a:srgbClr>
                </a:solidFill>
              </a:rPr>
              <a:t>New Zealand</a:t>
            </a:r>
          </a:p>
          <a:p>
            <a:pPr algn="r" defTabSz="1624626"/>
            <a:r>
              <a:rPr lang="en-US" sz="1900">
                <a:solidFill>
                  <a:srgbClr val="00AEEF">
                    <a:alpha val="99000"/>
                  </a:srgbClr>
                </a:solidFill>
              </a:rPr>
              <a:t>Norway</a:t>
            </a:r>
          </a:p>
          <a:p>
            <a:pPr algn="r" defTabSz="1624626"/>
            <a:r>
              <a:rPr lang="en-US" sz="1900">
                <a:solidFill>
                  <a:srgbClr val="00AEEF">
                    <a:alpha val="99000"/>
                  </a:srgbClr>
                </a:solidFill>
              </a:rPr>
              <a:t>Peru</a:t>
            </a:r>
          </a:p>
          <a:p>
            <a:pPr algn="r" defTabSz="1624626"/>
            <a:r>
              <a:rPr lang="en-US" sz="1900">
                <a:solidFill>
                  <a:srgbClr val="00AEEF">
                    <a:alpha val="99000"/>
                  </a:srgbClr>
                </a:solidFill>
              </a:rPr>
              <a:t>Philippines</a:t>
            </a:r>
          </a:p>
          <a:p>
            <a:pPr algn="r" defTabSz="1624626"/>
            <a:r>
              <a:rPr lang="en-US" sz="1900">
                <a:solidFill>
                  <a:srgbClr val="00AEEF">
                    <a:alpha val="99000"/>
                  </a:srgbClr>
                </a:solidFill>
              </a:rPr>
              <a:t>Poland</a:t>
            </a:r>
          </a:p>
          <a:p>
            <a:pPr algn="r" defTabSz="1624626"/>
            <a:r>
              <a:rPr lang="en-US" sz="1900">
                <a:solidFill>
                  <a:srgbClr val="00AEEF">
                    <a:alpha val="99000"/>
                  </a:srgbClr>
                </a:solidFill>
              </a:rPr>
              <a:t>Portugal</a:t>
            </a:r>
          </a:p>
          <a:p>
            <a:pPr algn="r" defTabSz="1624626"/>
            <a:r>
              <a:rPr lang="en-US" sz="1900">
                <a:solidFill>
                  <a:srgbClr val="00AEEF">
                    <a:alpha val="99000"/>
                  </a:srgbClr>
                </a:solidFill>
              </a:rPr>
              <a:t>Puerto Rico</a:t>
            </a:r>
          </a:p>
          <a:p>
            <a:pPr algn="r" defTabSz="1624626"/>
            <a:r>
              <a:rPr lang="en-US" sz="1900">
                <a:solidFill>
                  <a:srgbClr val="00AEEF">
                    <a:alpha val="99000"/>
                  </a:srgbClr>
                </a:solidFill>
              </a:rPr>
              <a:t>Romania</a:t>
            </a:r>
          </a:p>
          <a:p>
            <a:pPr algn="r" defTabSz="1624626"/>
            <a:r>
              <a:rPr lang="en-US" sz="1900">
                <a:solidFill>
                  <a:srgbClr val="00AEEF">
                    <a:alpha val="99000"/>
                  </a:srgbClr>
                </a:solidFill>
              </a:rPr>
              <a:t>Russia</a:t>
            </a:r>
          </a:p>
          <a:p>
            <a:pPr algn="r" defTabSz="1624626"/>
            <a:r>
              <a:rPr lang="en-US" sz="1900">
                <a:solidFill>
                  <a:srgbClr val="00AEEF">
                    <a:alpha val="99000"/>
                  </a:srgbClr>
                </a:solidFill>
              </a:rPr>
              <a:t>Singapore</a:t>
            </a:r>
          </a:p>
          <a:p>
            <a:pPr algn="r" defTabSz="1624626"/>
            <a:r>
              <a:rPr lang="en-US" sz="1900">
                <a:solidFill>
                  <a:srgbClr val="00AEEF">
                    <a:alpha val="99000"/>
                  </a:srgbClr>
                </a:solidFill>
              </a:rPr>
              <a:t>Spain</a:t>
            </a:r>
          </a:p>
          <a:p>
            <a:pPr algn="r" defTabSz="1624626"/>
            <a:r>
              <a:rPr lang="en-US" sz="1900">
                <a:solidFill>
                  <a:srgbClr val="00AEEF">
                    <a:alpha val="99000"/>
                  </a:srgbClr>
                </a:solidFill>
              </a:rPr>
              <a:t>Sweden</a:t>
            </a:r>
          </a:p>
          <a:p>
            <a:pPr algn="r" defTabSz="1624626"/>
            <a:r>
              <a:rPr lang="en-US" sz="1900">
                <a:solidFill>
                  <a:srgbClr val="00AEEF">
                    <a:alpha val="99000"/>
                  </a:srgbClr>
                </a:solidFill>
              </a:rPr>
              <a:t>Switzerland</a:t>
            </a:r>
          </a:p>
          <a:p>
            <a:pPr algn="r" defTabSz="1624626"/>
            <a:r>
              <a:rPr lang="en-US" sz="1900">
                <a:solidFill>
                  <a:srgbClr val="00AEEF">
                    <a:alpha val="99000"/>
                  </a:srgbClr>
                </a:solidFill>
              </a:rPr>
              <a:t>Trinidad &amp; Tobago</a:t>
            </a:r>
          </a:p>
          <a:p>
            <a:pPr algn="r" defTabSz="1624626"/>
            <a:r>
              <a:rPr lang="en-US" sz="1900">
                <a:solidFill>
                  <a:srgbClr val="00AEEF">
                    <a:alpha val="99000"/>
                  </a:srgbClr>
                </a:solidFill>
              </a:rPr>
              <a:t>UK</a:t>
            </a:r>
          </a:p>
          <a:p>
            <a:pPr algn="r" defTabSz="1624626"/>
            <a:r>
              <a:rPr lang="en-US" sz="1900">
                <a:solidFill>
                  <a:srgbClr val="00AEEF">
                    <a:alpha val="99000"/>
                  </a:srgbClr>
                </a:solidFill>
              </a:rPr>
              <a:t>United States</a:t>
            </a:r>
          </a:p>
          <a:p>
            <a:pPr algn="r" defTabSz="1624626"/>
            <a:r>
              <a:rPr lang="en-US" sz="1900">
                <a:solidFill>
                  <a:srgbClr val="00AEEF">
                    <a:alpha val="99000"/>
                  </a:srgbClr>
                </a:solidFill>
              </a:rPr>
              <a:t>New Countries:</a:t>
            </a:r>
          </a:p>
          <a:p>
            <a:pPr algn="r" defTabSz="1624626"/>
            <a:r>
              <a:rPr lang="en-US" sz="1900">
                <a:solidFill>
                  <a:srgbClr val="00AEEF">
                    <a:alpha val="99000"/>
                  </a:srgbClr>
                </a:solidFill>
              </a:rPr>
              <a:t>Algeria</a:t>
            </a:r>
          </a:p>
        </p:txBody>
      </p:sp>
      <p:sp>
        <p:nvSpPr>
          <p:cNvPr id="7" name="TextBox 6"/>
          <p:cNvSpPr txBox="1"/>
          <p:nvPr/>
        </p:nvSpPr>
        <p:spPr>
          <a:xfrm>
            <a:off x="4253219" y="2442286"/>
            <a:ext cx="1823710" cy="4385816"/>
          </a:xfrm>
          <a:prstGeom prst="rect">
            <a:avLst/>
          </a:prstGeom>
          <a:noFill/>
        </p:spPr>
        <p:txBody>
          <a:bodyPr wrap="square" lIns="0" tIns="0" rIns="0" bIns="0" rtlCol="0">
            <a:spAutoFit/>
          </a:bodyPr>
          <a:lstStyle/>
          <a:p>
            <a:pPr algn="r" defTabSz="1624626"/>
            <a:r>
              <a:rPr lang="en-US" sz="1900">
                <a:solidFill>
                  <a:srgbClr val="00AEEF">
                    <a:alpha val="99000"/>
                  </a:srgbClr>
                </a:solidFill>
              </a:rPr>
              <a:t>Argentina</a:t>
            </a:r>
          </a:p>
          <a:p>
            <a:pPr algn="r" defTabSz="1624626"/>
            <a:r>
              <a:rPr lang="en-US" sz="1900">
                <a:solidFill>
                  <a:srgbClr val="00AEEF">
                    <a:alpha val="99000"/>
                  </a:srgbClr>
                </a:solidFill>
              </a:rPr>
              <a:t>Belarus</a:t>
            </a:r>
          </a:p>
          <a:p>
            <a:pPr algn="r" defTabSz="1624626"/>
            <a:r>
              <a:rPr lang="en-US" sz="1900">
                <a:solidFill>
                  <a:srgbClr val="00AEEF">
                    <a:alpha val="99000"/>
                  </a:srgbClr>
                </a:solidFill>
              </a:rPr>
              <a:t>Bulgaria</a:t>
            </a:r>
          </a:p>
          <a:p>
            <a:pPr algn="r" defTabSz="1624626"/>
            <a:r>
              <a:rPr lang="en-US" sz="1900">
                <a:solidFill>
                  <a:srgbClr val="00AEEF">
                    <a:alpha val="99000"/>
                  </a:srgbClr>
                </a:solidFill>
              </a:rPr>
              <a:t>Croatia</a:t>
            </a:r>
          </a:p>
          <a:p>
            <a:pPr algn="r" defTabSz="1624626"/>
            <a:r>
              <a:rPr lang="en-US" sz="1900">
                <a:solidFill>
                  <a:srgbClr val="00AEEF">
                    <a:alpha val="99000"/>
                  </a:srgbClr>
                </a:solidFill>
              </a:rPr>
              <a:t>Dominican Rep</a:t>
            </a:r>
          </a:p>
          <a:p>
            <a:pPr algn="r" defTabSz="1624626"/>
            <a:r>
              <a:rPr lang="en-US" sz="1900">
                <a:solidFill>
                  <a:srgbClr val="00AEEF">
                    <a:alpha val="99000"/>
                  </a:srgbClr>
                </a:solidFill>
              </a:rPr>
              <a:t>Ecuador</a:t>
            </a:r>
          </a:p>
          <a:p>
            <a:pPr algn="r" defTabSz="1624626"/>
            <a:r>
              <a:rPr lang="en-US" sz="1900">
                <a:solidFill>
                  <a:srgbClr val="00AEEF">
                    <a:alpha val="99000"/>
                  </a:srgbClr>
                </a:solidFill>
              </a:rPr>
              <a:t>Egypt</a:t>
            </a:r>
          </a:p>
          <a:p>
            <a:pPr algn="r" defTabSz="1624626"/>
            <a:r>
              <a:rPr lang="en-US" sz="1900">
                <a:solidFill>
                  <a:srgbClr val="00AEEF">
                    <a:alpha val="99000"/>
                  </a:srgbClr>
                </a:solidFill>
              </a:rPr>
              <a:t>El Salvador</a:t>
            </a:r>
          </a:p>
          <a:p>
            <a:pPr algn="r" defTabSz="1624626"/>
            <a:r>
              <a:rPr lang="en-US" sz="1900">
                <a:solidFill>
                  <a:srgbClr val="00AEEF">
                    <a:alpha val="99000"/>
                  </a:srgbClr>
                </a:solidFill>
              </a:rPr>
              <a:t>Estonia</a:t>
            </a:r>
          </a:p>
          <a:p>
            <a:pPr algn="r" defTabSz="1624626"/>
            <a:r>
              <a:rPr lang="en-US" sz="1900">
                <a:solidFill>
                  <a:srgbClr val="00AEEF">
                    <a:alpha val="99000"/>
                  </a:srgbClr>
                </a:solidFill>
              </a:rPr>
              <a:t>Guatemala</a:t>
            </a:r>
          </a:p>
          <a:p>
            <a:pPr algn="r" defTabSz="1624626"/>
            <a:r>
              <a:rPr lang="en-US" sz="1900">
                <a:solidFill>
                  <a:srgbClr val="00AEEF">
                    <a:alpha val="99000"/>
                  </a:srgbClr>
                </a:solidFill>
              </a:rPr>
              <a:t>Iceland</a:t>
            </a:r>
          </a:p>
          <a:p>
            <a:pPr algn="r" defTabSz="1624626"/>
            <a:r>
              <a:rPr lang="en-US" sz="1900">
                <a:solidFill>
                  <a:srgbClr val="00AEEF">
                    <a:alpha val="99000"/>
                  </a:srgbClr>
                </a:solidFill>
              </a:rPr>
              <a:t>Indonesia</a:t>
            </a:r>
          </a:p>
          <a:p>
            <a:pPr algn="r" defTabSz="1624626"/>
            <a:r>
              <a:rPr lang="en-US" sz="1900">
                <a:solidFill>
                  <a:srgbClr val="00AEEF">
                    <a:alpha val="99000"/>
                  </a:srgbClr>
                </a:solidFill>
              </a:rPr>
              <a:t>Jordan</a:t>
            </a:r>
          </a:p>
          <a:p>
            <a:pPr algn="r" defTabSz="1624626"/>
            <a:r>
              <a:rPr lang="en-US" sz="1900">
                <a:solidFill>
                  <a:srgbClr val="00AEEF">
                    <a:alpha val="99000"/>
                  </a:srgbClr>
                </a:solidFill>
              </a:rPr>
              <a:t>Kazakhstan</a:t>
            </a:r>
          </a:p>
          <a:p>
            <a:pPr algn="r" defTabSz="1624626"/>
            <a:r>
              <a:rPr lang="en-US" sz="1900">
                <a:solidFill>
                  <a:srgbClr val="00AEEF">
                    <a:alpha val="99000"/>
                  </a:srgbClr>
                </a:solidFill>
              </a:rPr>
              <a:t>Kenya</a:t>
            </a:r>
          </a:p>
        </p:txBody>
      </p:sp>
      <p:sp>
        <p:nvSpPr>
          <p:cNvPr id="8" name="TextBox 7"/>
          <p:cNvSpPr txBox="1"/>
          <p:nvPr/>
        </p:nvSpPr>
        <p:spPr>
          <a:xfrm>
            <a:off x="6076929" y="2442285"/>
            <a:ext cx="1823710" cy="4385816"/>
          </a:xfrm>
          <a:prstGeom prst="rect">
            <a:avLst/>
          </a:prstGeom>
          <a:noFill/>
        </p:spPr>
        <p:txBody>
          <a:bodyPr wrap="square" lIns="0" tIns="0" rIns="0" bIns="0" rtlCol="0">
            <a:spAutoFit/>
          </a:bodyPr>
          <a:lstStyle/>
          <a:p>
            <a:pPr algn="r" defTabSz="1624626"/>
            <a:r>
              <a:rPr lang="en-US" sz="1900">
                <a:solidFill>
                  <a:srgbClr val="00AEEF">
                    <a:alpha val="99000"/>
                  </a:srgbClr>
                </a:solidFill>
              </a:rPr>
              <a:t>Kuwait</a:t>
            </a:r>
          </a:p>
          <a:p>
            <a:pPr algn="r" defTabSz="1624626"/>
            <a:r>
              <a:rPr lang="en-US" sz="1900">
                <a:solidFill>
                  <a:srgbClr val="00AEEF">
                    <a:alpha val="99000"/>
                  </a:srgbClr>
                </a:solidFill>
              </a:rPr>
              <a:t>Latvia</a:t>
            </a:r>
          </a:p>
          <a:p>
            <a:pPr algn="r" defTabSz="1624626"/>
            <a:r>
              <a:rPr lang="en-US" sz="1900">
                <a:solidFill>
                  <a:srgbClr val="00AEEF">
                    <a:alpha val="99000"/>
                  </a:srgbClr>
                </a:solidFill>
              </a:rPr>
              <a:t>Liechtenstein</a:t>
            </a:r>
          </a:p>
          <a:p>
            <a:pPr algn="r" defTabSz="1624626"/>
            <a:r>
              <a:rPr lang="en-US" sz="1900">
                <a:solidFill>
                  <a:srgbClr val="00AEEF">
                    <a:alpha val="99000"/>
                  </a:srgbClr>
                </a:solidFill>
              </a:rPr>
              <a:t>Lithuania</a:t>
            </a:r>
          </a:p>
          <a:p>
            <a:pPr algn="r" defTabSz="1624626"/>
            <a:r>
              <a:rPr lang="en-US" sz="1900">
                <a:solidFill>
                  <a:srgbClr val="00AEEF">
                    <a:alpha val="99000"/>
                  </a:srgbClr>
                </a:solidFill>
              </a:rPr>
              <a:t>Macedonia</a:t>
            </a:r>
          </a:p>
          <a:p>
            <a:pPr algn="r" defTabSz="1624626"/>
            <a:r>
              <a:rPr lang="en-US" sz="1900">
                <a:solidFill>
                  <a:srgbClr val="00AEEF">
                    <a:alpha val="99000"/>
                  </a:srgbClr>
                </a:solidFill>
              </a:rPr>
              <a:t>Malta</a:t>
            </a:r>
          </a:p>
          <a:p>
            <a:pPr algn="r" defTabSz="1624626"/>
            <a:r>
              <a:rPr lang="en-US" sz="1900">
                <a:solidFill>
                  <a:srgbClr val="00AEEF">
                    <a:alpha val="99000"/>
                  </a:srgbClr>
                </a:solidFill>
              </a:rPr>
              <a:t>Montenegro</a:t>
            </a:r>
          </a:p>
          <a:p>
            <a:pPr algn="r" defTabSz="1624626"/>
            <a:r>
              <a:rPr lang="en-US" sz="1900">
                <a:solidFill>
                  <a:srgbClr val="00AEEF">
                    <a:alpha val="99000"/>
                  </a:srgbClr>
                </a:solidFill>
              </a:rPr>
              <a:t>Morocco</a:t>
            </a:r>
          </a:p>
          <a:p>
            <a:pPr algn="r" defTabSz="1624626"/>
            <a:r>
              <a:rPr lang="en-US" sz="1900">
                <a:solidFill>
                  <a:srgbClr val="00AEEF">
                    <a:alpha val="99000"/>
                  </a:srgbClr>
                </a:solidFill>
              </a:rPr>
              <a:t>Azerbaijan</a:t>
            </a:r>
          </a:p>
          <a:p>
            <a:pPr algn="r" defTabSz="1624626"/>
            <a:r>
              <a:rPr lang="en-US" sz="1900">
                <a:solidFill>
                  <a:srgbClr val="00AEEF">
                    <a:alpha val="99000"/>
                  </a:srgbClr>
                </a:solidFill>
              </a:rPr>
              <a:t>Nigeria</a:t>
            </a:r>
          </a:p>
          <a:p>
            <a:pPr algn="r" defTabSz="1624626"/>
            <a:r>
              <a:rPr lang="en-US" sz="1900">
                <a:solidFill>
                  <a:srgbClr val="00AEEF">
                    <a:alpha val="99000"/>
                  </a:srgbClr>
                </a:solidFill>
              </a:rPr>
              <a:t>Oman</a:t>
            </a:r>
          </a:p>
          <a:p>
            <a:pPr algn="r" defTabSz="1624626"/>
            <a:r>
              <a:rPr lang="en-US" sz="1900">
                <a:solidFill>
                  <a:srgbClr val="00AEEF">
                    <a:alpha val="99000"/>
                  </a:srgbClr>
                </a:solidFill>
              </a:rPr>
              <a:t>Pakistan</a:t>
            </a:r>
          </a:p>
          <a:p>
            <a:pPr algn="r" defTabSz="1624626"/>
            <a:r>
              <a:rPr lang="en-US" sz="1900">
                <a:solidFill>
                  <a:srgbClr val="00AEEF">
                    <a:alpha val="99000"/>
                  </a:srgbClr>
                </a:solidFill>
              </a:rPr>
              <a:t>Panama</a:t>
            </a:r>
          </a:p>
          <a:p>
            <a:pPr algn="r" defTabSz="1624626"/>
            <a:r>
              <a:rPr lang="en-US" sz="1900">
                <a:solidFill>
                  <a:srgbClr val="00AEEF">
                    <a:alpha val="99000"/>
                  </a:srgbClr>
                </a:solidFill>
              </a:rPr>
              <a:t>Paraguay</a:t>
            </a:r>
          </a:p>
          <a:p>
            <a:pPr algn="r" defTabSz="1624626"/>
            <a:r>
              <a:rPr lang="en-US" sz="1900">
                <a:solidFill>
                  <a:srgbClr val="00AEEF">
                    <a:alpha val="99000"/>
                  </a:srgbClr>
                </a:solidFill>
              </a:rPr>
              <a:t>Qatar</a:t>
            </a:r>
          </a:p>
        </p:txBody>
      </p:sp>
      <p:sp>
        <p:nvSpPr>
          <p:cNvPr id="9" name="TextBox 8"/>
          <p:cNvSpPr txBox="1"/>
          <p:nvPr/>
        </p:nvSpPr>
        <p:spPr>
          <a:xfrm>
            <a:off x="7922262" y="2442285"/>
            <a:ext cx="1878389" cy="4385816"/>
          </a:xfrm>
          <a:prstGeom prst="rect">
            <a:avLst/>
          </a:prstGeom>
          <a:noFill/>
        </p:spPr>
        <p:txBody>
          <a:bodyPr wrap="square" lIns="0" tIns="0" rIns="0" bIns="0" rtlCol="0">
            <a:spAutoFit/>
          </a:bodyPr>
          <a:lstStyle/>
          <a:p>
            <a:pPr algn="r" defTabSz="1624626"/>
            <a:r>
              <a:rPr lang="en-US" sz="1900">
                <a:solidFill>
                  <a:srgbClr val="00AEEF">
                    <a:alpha val="99000"/>
                  </a:srgbClr>
                </a:solidFill>
              </a:rPr>
              <a:t>Saudi Arabia</a:t>
            </a:r>
          </a:p>
          <a:p>
            <a:pPr algn="r" defTabSz="1624626"/>
            <a:r>
              <a:rPr lang="en-US" sz="1900">
                <a:solidFill>
                  <a:srgbClr val="00AEEF">
                    <a:alpha val="99000"/>
                  </a:srgbClr>
                </a:solidFill>
              </a:rPr>
              <a:t>Serbia</a:t>
            </a:r>
          </a:p>
          <a:p>
            <a:pPr algn="r" defTabSz="1624626"/>
            <a:r>
              <a:rPr lang="en-US" sz="1900">
                <a:solidFill>
                  <a:srgbClr val="00AEEF">
                    <a:alpha val="99000"/>
                  </a:srgbClr>
                </a:solidFill>
              </a:rPr>
              <a:t>Slovakia</a:t>
            </a:r>
          </a:p>
          <a:p>
            <a:pPr algn="r" defTabSz="1624626"/>
            <a:r>
              <a:rPr lang="en-US" sz="1900">
                <a:solidFill>
                  <a:srgbClr val="00AEEF">
                    <a:alpha val="99000"/>
                  </a:srgbClr>
                </a:solidFill>
              </a:rPr>
              <a:t>Slovenia</a:t>
            </a:r>
          </a:p>
          <a:p>
            <a:pPr algn="r" defTabSz="1624626"/>
            <a:r>
              <a:rPr lang="en-US" sz="1900">
                <a:solidFill>
                  <a:srgbClr val="00AEEF">
                    <a:alpha val="99000"/>
                  </a:srgbClr>
                </a:solidFill>
              </a:rPr>
              <a:t>South Africa</a:t>
            </a:r>
          </a:p>
          <a:p>
            <a:pPr algn="r" defTabSz="1624626"/>
            <a:r>
              <a:rPr lang="en-US" sz="1900">
                <a:solidFill>
                  <a:srgbClr val="00AEEF">
                    <a:alpha val="99000"/>
                  </a:srgbClr>
                </a:solidFill>
              </a:rPr>
              <a:t>Sri Lanka</a:t>
            </a:r>
          </a:p>
          <a:p>
            <a:pPr algn="r" defTabSz="1624626"/>
            <a:r>
              <a:rPr lang="en-US" sz="1900">
                <a:solidFill>
                  <a:srgbClr val="00AEEF">
                    <a:alpha val="99000"/>
                  </a:srgbClr>
                </a:solidFill>
              </a:rPr>
              <a:t>Taiwan</a:t>
            </a:r>
          </a:p>
          <a:p>
            <a:pPr algn="r" defTabSz="1624626"/>
            <a:r>
              <a:rPr lang="en-US" sz="1900">
                <a:solidFill>
                  <a:srgbClr val="00AEEF">
                    <a:alpha val="99000"/>
                  </a:srgbClr>
                </a:solidFill>
              </a:rPr>
              <a:t>Thailand</a:t>
            </a:r>
          </a:p>
          <a:p>
            <a:pPr algn="r" defTabSz="1624626"/>
            <a:r>
              <a:rPr lang="en-US" sz="1900">
                <a:solidFill>
                  <a:srgbClr val="00AEEF">
                    <a:alpha val="99000"/>
                  </a:srgbClr>
                </a:solidFill>
              </a:rPr>
              <a:t>Tunisia</a:t>
            </a:r>
          </a:p>
          <a:p>
            <a:pPr algn="r" defTabSz="1624626"/>
            <a:r>
              <a:rPr lang="en-US" sz="1900">
                <a:solidFill>
                  <a:srgbClr val="00AEEF">
                    <a:alpha val="99000"/>
                  </a:srgbClr>
                </a:solidFill>
              </a:rPr>
              <a:t>Turkey</a:t>
            </a:r>
          </a:p>
          <a:p>
            <a:pPr algn="r" defTabSz="1624626"/>
            <a:r>
              <a:rPr lang="en-US" sz="1900">
                <a:solidFill>
                  <a:srgbClr val="00AEEF">
                    <a:alpha val="99000"/>
                  </a:srgbClr>
                </a:solidFill>
              </a:rPr>
              <a:t>UAE</a:t>
            </a:r>
          </a:p>
          <a:p>
            <a:pPr algn="r" defTabSz="1624626"/>
            <a:r>
              <a:rPr lang="en-US" sz="1900">
                <a:solidFill>
                  <a:srgbClr val="00AEEF">
                    <a:alpha val="99000"/>
                  </a:srgbClr>
                </a:solidFill>
              </a:rPr>
              <a:t>Ukraine</a:t>
            </a:r>
          </a:p>
          <a:p>
            <a:pPr algn="r" defTabSz="1624626"/>
            <a:r>
              <a:rPr lang="en-US" sz="1900">
                <a:solidFill>
                  <a:srgbClr val="00AEEF">
                    <a:alpha val="99000"/>
                  </a:srgbClr>
                </a:solidFill>
              </a:rPr>
              <a:t>Uruguay</a:t>
            </a:r>
          </a:p>
          <a:p>
            <a:pPr algn="r" defTabSz="1624626"/>
            <a:r>
              <a:rPr lang="en-US" sz="1900">
                <a:solidFill>
                  <a:srgbClr val="00AEEF">
                    <a:alpha val="99000"/>
                  </a:srgbClr>
                </a:solidFill>
              </a:rPr>
              <a:t>Venezuela</a:t>
            </a:r>
          </a:p>
          <a:p>
            <a:pPr algn="r" defTabSz="1624626"/>
            <a:r>
              <a:rPr lang="en-US" sz="1900">
                <a:solidFill>
                  <a:srgbClr val="00AEEF">
                    <a:alpha val="99000"/>
                  </a:srgbClr>
                </a:solidFill>
              </a:rPr>
              <a:t>Bahrain</a:t>
            </a:r>
            <a:endParaRPr lang="en-US" sz="1400">
              <a:solidFill>
                <a:srgbClr val="00AEEF">
                  <a:alpha val="99000"/>
                </a:srgbClr>
              </a:solidFill>
            </a:endParaRPr>
          </a:p>
        </p:txBody>
      </p:sp>
      <p:sp>
        <p:nvSpPr>
          <p:cNvPr id="2" name="Rectangle 1"/>
          <p:cNvSpPr/>
          <p:nvPr/>
        </p:nvSpPr>
        <p:spPr>
          <a:xfrm>
            <a:off x="6811001" y="604438"/>
            <a:ext cx="3716892" cy="1446293"/>
          </a:xfrm>
          <a:prstGeom prst="rect">
            <a:avLst/>
          </a:prstGeom>
        </p:spPr>
        <p:txBody>
          <a:bodyPr wrap="square">
            <a:spAutoFit/>
          </a:bodyPr>
          <a:lstStyle/>
          <a:p>
            <a:pPr defTabSz="1218682"/>
            <a:r>
              <a:rPr lang="en-US" sz="4399">
                <a:solidFill>
                  <a:schemeClr val="tx1">
                    <a:alpha val="99000"/>
                  </a:schemeClr>
                </a:solidFill>
                <a:latin typeface="+mj-lt"/>
              </a:rPr>
              <a:t>countries and territories</a:t>
            </a:r>
          </a:p>
        </p:txBody>
      </p:sp>
    </p:spTree>
    <p:extLst>
      <p:ext uri="{BB962C8B-B14F-4D97-AF65-F5344CB8AC3E}">
        <p14:creationId xmlns:p14="http://schemas.microsoft.com/office/powerpoint/2010/main" val="123018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t>
            </a:r>
            <a:r>
              <a:rPr lang="en-US">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a:t>Comprehensive set of services that enable you to 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a:t>Solid</a:t>
            </a:r>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a:t>Open</a:t>
            </a:r>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a:t>Flexible</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AEEF">
            <a:alpha val="99000"/>
          </a:srgb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4030" y="1983450"/>
            <a:ext cx="4884518" cy="349152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8007" y="1983449"/>
            <a:ext cx="4858966" cy="3491527"/>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0289" y="2010340"/>
            <a:ext cx="4566212" cy="3424659"/>
          </a:xfrm>
          <a:prstGeom prst="rect">
            <a:avLst/>
          </a:prstGeom>
        </p:spPr>
      </p:pic>
      <p:sp>
        <p:nvSpPr>
          <p:cNvPr id="8" name="Freeform 6"/>
          <p:cNvSpPr>
            <a:spLocks noEditPoints="1"/>
          </p:cNvSpPr>
          <p:nvPr/>
        </p:nvSpPr>
        <p:spPr bwMode="auto">
          <a:xfrm>
            <a:off x="6094413" y="623971"/>
            <a:ext cx="5130799" cy="4905886"/>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itle 3"/>
          <p:cNvSpPr txBox="1">
            <a:spLocks/>
          </p:cNvSpPr>
          <p:nvPr/>
        </p:nvSpPr>
        <p:spPr>
          <a:xfrm>
            <a:off x="1145894" y="3231418"/>
            <a:ext cx="4092615" cy="13295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z="4800">
                <a:solidFill>
                  <a:schemeClr val="bg1"/>
                </a:solidFill>
              </a:rPr>
              <a:t>Inside a Datacenter</a:t>
            </a:r>
          </a:p>
        </p:txBody>
      </p:sp>
      <p:sp>
        <p:nvSpPr>
          <p:cNvPr id="16" name="Freeform 99"/>
          <p:cNvSpPr>
            <a:spLocks/>
          </p:cNvSpPr>
          <p:nvPr>
            <p:custDataLst>
              <p:custData r:id="rId1"/>
              <p:custData r:id="rId2"/>
            </p:custDataLst>
          </p:nvPr>
        </p:nvSpPr>
        <p:spPr bwMode="black">
          <a:xfrm>
            <a:off x="4208715" y="3567674"/>
            <a:ext cx="897322" cy="65708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1"/>
          </a:solidFill>
          <a:ln>
            <a:noFill/>
          </a:ln>
          <a:extLst/>
        </p:spPr>
        <p:txBody>
          <a:bodyPr vert="horz" wrap="square" lIns="97576" tIns="48788" rIns="97576" bIns="48788" numCol="1" anchor="t" anchorCtr="0" compatLnSpc="1">
            <a:prstTxWarp prst="textNoShape">
              <a:avLst/>
            </a:prstTxWarp>
          </a:bodyPr>
          <a:lstStyle/>
          <a:p>
            <a:endParaRPr lang="en-US"/>
          </a:p>
        </p:txBody>
      </p:sp>
      <p:sp>
        <p:nvSpPr>
          <p:cNvPr id="2" name="Rectangle 1"/>
          <p:cNvSpPr/>
          <p:nvPr/>
        </p:nvSpPr>
        <p:spPr>
          <a:xfrm>
            <a:off x="6094413" y="5556747"/>
            <a:ext cx="6092825" cy="461665"/>
          </a:xfrm>
          <a:prstGeom prst="rect">
            <a:avLst/>
          </a:prstGeom>
        </p:spPr>
        <p:txBody>
          <a:bodyPr>
            <a:spAutoFit/>
          </a:bodyPr>
          <a:lstStyle/>
          <a:p>
            <a:r>
              <a:rPr lang="en-US">
                <a:solidFill>
                  <a:schemeClr val="bg1"/>
                </a:solidFill>
              </a:rPr>
              <a:t>http://bit.ly/azuredatacenter</a:t>
            </a:r>
          </a:p>
        </p:txBody>
      </p:sp>
    </p:spTree>
    <p:extLst>
      <p:ext uri="{BB962C8B-B14F-4D97-AF65-F5344CB8AC3E}">
        <p14:creationId xmlns:p14="http://schemas.microsoft.com/office/powerpoint/2010/main" val="1239522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par>
                          <p:cTn id="8" fill="hold">
                            <p:stCondLst>
                              <p:cond delay="1500"/>
                            </p:stCondLst>
                            <p:childTnLst>
                              <p:par>
                                <p:cTn id="9" presetID="10" presetClass="entr" presetSubtype="0" fill="hold" nodeType="afterEffect">
                                  <p:stCondLst>
                                    <p:cond delay="1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250"/>
                                        <p:tgtEl>
                                          <p:spTgt spid="18"/>
                                        </p:tgtEl>
                                      </p:cBhvr>
                                    </p:animEffect>
                                  </p:childTnLst>
                                </p:cTn>
                              </p:par>
                            </p:childTnLst>
                          </p:cTn>
                        </p:par>
                        <p:par>
                          <p:cTn id="12" fill="hold">
                            <p:stCondLst>
                              <p:cond delay="4000"/>
                            </p:stCondLst>
                            <p:childTnLst>
                              <p:par>
                                <p:cTn id="13" presetID="10" presetClass="entr" presetSubtype="0" fill="hold" nodeType="afterEffect">
                                  <p:stCondLst>
                                    <p:cond delay="1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641600"/>
            <a:ext cx="11149013" cy="1328738"/>
          </a:xfrm>
        </p:spPr>
        <p:txBody>
          <a:bodyPr/>
          <a:lstStyle/>
          <a:p>
            <a:pPr algn="ctr"/>
            <a:r>
              <a:rPr lang="en-US" sz="9600">
                <a:solidFill>
                  <a:srgbClr val="00B0F0"/>
                </a:solidFill>
              </a:rPr>
              <a:t>99.95% </a:t>
            </a:r>
            <a:r>
              <a:rPr lang="en-US" sz="8000"/>
              <a:t>monthly SLA</a:t>
            </a:r>
          </a:p>
        </p:txBody>
      </p:sp>
    </p:spTree>
    <p:extLst>
      <p:ext uri="{BB962C8B-B14F-4D97-AF65-F5344CB8AC3E}">
        <p14:creationId xmlns:p14="http://schemas.microsoft.com/office/powerpoint/2010/main" val="197886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714625"/>
            <a:ext cx="11149013" cy="1123950"/>
          </a:xfrm>
        </p:spPr>
        <p:txBody>
          <a:bodyPr/>
          <a:lstStyle/>
          <a:p>
            <a:pPr algn="ctr"/>
            <a:r>
              <a:rPr lang="en-US" sz="8000"/>
              <a:t>Pay </a:t>
            </a:r>
            <a:r>
              <a:rPr lang="en-US" sz="8000">
                <a:solidFill>
                  <a:srgbClr val="00AEEF">
                    <a:alpha val="99000"/>
                  </a:srgbClr>
                </a:solidFill>
              </a:rPr>
              <a:t>only </a:t>
            </a:r>
            <a:r>
              <a:rPr lang="en-US" sz="8000"/>
              <a:t>for what you use</a:t>
            </a:r>
          </a:p>
        </p:txBody>
      </p:sp>
    </p:spTree>
    <p:extLst>
      <p:ext uri="{BB962C8B-B14F-4D97-AF65-F5344CB8AC3E}">
        <p14:creationId xmlns:p14="http://schemas.microsoft.com/office/powerpoint/2010/main" val="141649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F8HsoGmK2kSvSMPaC_yDe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_kDDQqb2zEWhuE2h91ZqN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m.19kQiIEC2WLj1Qm2V0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upMnlK2N06_xmm0KsR.8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5vYWA5hw0WTcBjQVF5PY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nAIRKxNc06.ceVI4it9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WRbko6g3KEuu48itS7jj1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DOqfPgE300ew2qXnzT8f8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Lx8SHrx0_0KtYAbNkLnK2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AppIcons.Check" Revision="1" Stencil="System.Storyboarding.WindowsAppIcons" StencilVersion="0.1"/>
</Control>
</file>

<file path=customXml/item10.xml><?xml version="1.0" encoding="utf-8"?>
<Control xmlns="http://schemas.microsoft.com/VisualStudio/2011/storyboarding/control">
  <Id Name="7a37efb4-5e92-49fc-adf4-ed5da2bf7329" RevisionId="bfb921f7-882f-44b9-90d5-6465cb8e50f3" Stencil="172d6d98-e5c9-42e9-a209-79f7a94bbd38" StencilRevisionId="00000000-0000-0000-0000-000000000000" StencilVersion="0.0"/>
</Control>
</file>

<file path=customXml/item11.xml><?xml version="1.0" encoding="utf-8"?>
<Control xmlns="http://schemas.microsoft.com/VisualStudio/2011/storyboarding/control">
  <Id Name="System.Storyboarding.WindowsAppIcons.Documents" Revision="1" Stencil="System.Storyboarding.WindowsAppIcons" StencilVersion="0.1"/>
</Control>
</file>

<file path=customXml/item12.xml><?xml version="1.0" encoding="utf-8"?>
<Control xmlns="http://schemas.microsoft.com/VisualStudio/2011/storyboarding/control">
  <Id Name="System.Storyboarding.WindowsPhoneIcons.Check" Revision="1" Stencil="System.Storyboarding.WindowsPhoneIcons" StencilVersion="0.1"/>
</Control>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Control xmlns="http://schemas.microsoft.com/VisualStudio/2011/storyboarding/control">
  <Id Name="System.Storyboarding.WindowsAppIcons.Download" Revision="1" Stencil="System.Storyboarding.WindowsAppIcons" StencilVersion="0.1"/>
</Control>
</file>

<file path=customXml/item15.xml><?xml version="1.0" encoding="utf-8"?>
<Control xmlns="http://schemas.microsoft.com/VisualStudio/2011/storyboarding/control">
  <Id Name="7a37efb4-5e92-49fc-adf4-ed5da2bf7329" RevisionId="bfb921f7-882f-44b9-90d5-6465cb8e50f3" Stencil="172d6d98-e5c9-42e9-a209-79f7a94bbd38" StencilRevisionId="00000000-0000-0000-0000-000000000000" StencilVersion="0.0"/>
</Control>
</file>

<file path=customXml/item16.xml><?xml version="1.0" encoding="utf-8"?>
<Control xmlns="http://schemas.microsoft.com/VisualStudio/2011/storyboarding/control">
  <Id Name="7a37efb4-5e92-49fc-adf4-ed5da2bf7329" RevisionId="bfb921f7-882f-44b9-90d5-6465cb8e50f3" Stencil="172d6d98-e5c9-42e9-a209-79f7a94bbd38" StencilRevisionId="00000000-0000-0000-0000-000000000000" StencilVersion="0.0"/>
</Control>
</file>

<file path=customXml/item17.xml><?xml version="1.0" encoding="utf-8"?>
<Control xmlns="http://schemas.microsoft.com/VisualStudio/2011/storyboarding/control">
  <Id Name="8d1d15e7-09c3-45f6-944b-e26ce75e8b9e" RevisionId="26877799-5fd1-4de6-830e-e7328b90fd22" Stencil="172d6d98-e5c9-42e9-a209-79f7a94bbd38" StencilRevisionId="00000000-0000-0000-0000-000000000000" StencilVersion="0.0"/>
</Control>
</file>

<file path=customXml/item18.xml><?xml version="1.0" encoding="utf-8"?>
<Control xmlns="http://schemas.microsoft.com/VisualStudio/2011/storyboarding/control">
  <Id Name="System.Storyboarding.WindowsAppIcons.Documents" Revision="1" Stencil="System.Storyboarding.WindowsAppIcons" StencilVersion="0.1"/>
</Control>
</file>

<file path=customXml/item19.xml><?xml version="1.0" encoding="utf-8"?>
<Control xmlns="http://schemas.microsoft.com/VisualStudio/2011/storyboarding/control">
  <Id Name="System.Storyboarding.WindowsAppIcons.Like" Revision="1" Stencil="System.Storyboarding.WindowsAppIcons"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A06C24F3AA72244EBF972D54ECE87277" ma:contentTypeVersion="4" ma:contentTypeDescription="Create a new document." ma:contentTypeScope="" ma:versionID="82e88ab0636893102f974de48a682971">
  <xsd:schema xmlns:xsd="http://www.w3.org/2001/XMLSchema" xmlns:xs="http://www.w3.org/2001/XMLSchema" xmlns:p="http://schemas.microsoft.com/office/2006/metadata/properties" xmlns:ns2="6ff01db7-aaaf-482b-8836-cb31159126ed" xmlns:ns3="49b74f2e-28fb-4b20-9e3b-f3da972b743c" targetNamespace="http://schemas.microsoft.com/office/2006/metadata/properties" ma:root="true" ma:fieldsID="49bea690e0a46da647d1ee54d6b3fb8e" ns2:_="" ns3:_="">
    <xsd:import namespace="6ff01db7-aaaf-482b-8836-cb31159126ed"/>
    <xsd:import namespace="49b74f2e-28fb-4b20-9e3b-f3da972b743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f01db7-aaaf-482b-8836-cb31159126e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b74f2e-28fb-4b20-9e3b-f3da972b743c"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Control xmlns="http://schemas.microsoft.com/VisualStudio/2011/storyboarding/control">
  <Id Name="System.Storyboarding.WindowsAppIcons.Accounts" Revision="1" Stencil="System.Storyboarding.WindowsAppIcons" StencilVersion="0.1"/>
</Control>
</file>

<file path=customXml/item21.xml><?xml version="1.0" encoding="utf-8"?>
<Control xmlns="http://schemas.microsoft.com/VisualStudio/2011/storyboarding/control">
  <Id Name="System.Storyboarding.WindowsAppIcons.Movie" Revision="1" Stencil="System.Storyboarding.WindowsAppIcons" StencilVersion="0.1"/>
</Control>
</file>

<file path=customXml/item22.xml><?xml version="1.0" encoding="utf-8"?>
<Control xmlns="http://schemas.microsoft.com/VisualStudio/2011/storyboarding/control">
  <Id Name="8d1d15e7-09c3-45f6-944b-e26ce75e8b9e" RevisionId="26877799-5fd1-4de6-830e-e7328b90fd22" Stencil="172d6d98-e5c9-42e9-a209-79f7a94bbd38" StencilRevisionId="00000000-0000-0000-0000-000000000000" StencilVersion="0.0"/>
</Control>
</file>

<file path=customXml/item23.xml><?xml version="1.0" encoding="utf-8"?>
<Control xmlns="http://schemas.microsoft.com/VisualStudio/2011/storyboarding/control">
  <Id Name="System.Storyboarding.WindowsAppIcons.Photo" Revision="1" Stencil="System.Storyboarding.WindowsAppIcons" StencilVersion="0.1"/>
</Control>
</file>

<file path=customXml/item3.xml><?xml version="1.0" encoding="utf-8"?>
<Control xmlns="http://schemas.microsoft.com/VisualStudio/2011/storyboarding/control">
  <Id Name="System.Storyboarding.WindowsAppIcons.Movie" Revision="1" Stencil="System.Storyboarding.WindowsAppIcons" StencilVersion="0.1"/>
</Control>
</file>

<file path=customXml/item4.xml><?xml version="1.0" encoding="utf-8"?>
<Control xmlns="http://schemas.microsoft.com/VisualStudio/2011/storyboarding/control">
  <Id Name="7a37efb4-5e92-49fc-adf4-ed5da2bf7329" RevisionId="bfb921f7-882f-44b9-90d5-6465cb8e50f3" Stencil="172d6d98-e5c9-42e9-a209-79f7a94bbd38" StencilRevisionId="00000000-0000-0000-0000-000000000000" StencilVersion="0.0"/>
</Control>
</file>

<file path=customXml/item5.xml><?xml version="1.0" encoding="utf-8"?>
<Control xmlns="http://schemas.microsoft.com/VisualStudio/2011/storyboarding/control">
  <Id Name="366cd925-969f-44e1-b789-354cb31b0dfd" RevisionId="87c5073a-f3d6-4c7e-a7b7-c9586eacad3b" Stencil="172d6d98-e5c9-42e9-a209-79f7a94bbd38" StencilRevisionId="00000000-0000-0000-0000-000000000000" StencilVersion="0.0"/>
</Control>
</file>

<file path=customXml/item6.xml><?xml version="1.0" encoding="utf-8"?>
<Control xmlns="http://schemas.microsoft.com/VisualStudio/2011/storyboarding/control">
  <Id Name="System.Storyboarding.WindowsAppIcons.Right" Revision="1" Stencil="System.Storyboarding.WindowsAppIcons" StencilVersion="0.1"/>
</Control>
</file>

<file path=customXml/item7.xml><?xml version="1.0" encoding="utf-8"?>
<Control xmlns="http://schemas.microsoft.com/VisualStudio/2011/storyboarding/control">
  <Id Name="System.Storyboarding.WindowsAppIcons.Movie" Revision="1" Stencil="System.Storyboarding.WindowsAppIcons" StencilVersion="0.1"/>
</Control>
</file>

<file path=customXml/item8.xml><?xml version="1.0" encoding="utf-8"?>
<Control xmlns="http://schemas.microsoft.com/VisualStudio/2011/storyboarding/control">
  <Id Name="System.Storyboarding.WindowsAppIcons.Movie" Revision="1" Stencil="System.Storyboarding.WindowsAppIcons" StencilVersion="0.1"/>
</Control>
</file>

<file path=customXml/item9.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A65BCD-43AE-47C2-82F8-98790AB4DD2A}">
  <ds:schemaRefs>
    <ds:schemaRef ds:uri="http://schemas.microsoft.com/VisualStudio/2011/storyboarding/control"/>
  </ds:schemaRefs>
</ds:datastoreItem>
</file>

<file path=customXml/itemProps10.xml><?xml version="1.0" encoding="utf-8"?>
<ds:datastoreItem xmlns:ds="http://schemas.openxmlformats.org/officeDocument/2006/customXml" ds:itemID="{764690DD-1C96-4455-9B12-ABF0CB282DCC}">
  <ds:schemaRefs>
    <ds:schemaRef ds:uri="http://schemas.microsoft.com/VisualStudio/2011/storyboarding/control"/>
  </ds:schemaRefs>
</ds:datastoreItem>
</file>

<file path=customXml/itemProps11.xml><?xml version="1.0" encoding="utf-8"?>
<ds:datastoreItem xmlns:ds="http://schemas.openxmlformats.org/officeDocument/2006/customXml" ds:itemID="{A3BFB5C1-7C57-4E94-AA2F-698026618078}">
  <ds:schemaRefs>
    <ds:schemaRef ds:uri="http://schemas.microsoft.com/VisualStudio/2011/storyboarding/control"/>
  </ds:schemaRefs>
</ds:datastoreItem>
</file>

<file path=customXml/itemProps12.xml><?xml version="1.0" encoding="utf-8"?>
<ds:datastoreItem xmlns:ds="http://schemas.openxmlformats.org/officeDocument/2006/customXml" ds:itemID="{B435C2DE-76A4-4E72-99D4-0769EFBA2563}">
  <ds:schemaRefs>
    <ds:schemaRef ds:uri="http://schemas.microsoft.com/VisualStudio/2011/storyboarding/control"/>
  </ds:schemaRefs>
</ds:datastoreItem>
</file>

<file path=customXml/itemProps13.xml><?xml version="1.0" encoding="utf-8"?>
<ds:datastoreItem xmlns:ds="http://schemas.openxmlformats.org/officeDocument/2006/customXml" ds:itemID="{33E44306-8B83-4935-8A14-ED000D9DC62A}">
  <ds:schemaRefs>
    <ds:schemaRef ds:uri="http://schemas.microsoft.com/sharepoint/v3/contenttype/forms"/>
  </ds:schemaRefs>
</ds:datastoreItem>
</file>

<file path=customXml/itemProps14.xml><?xml version="1.0" encoding="utf-8"?>
<ds:datastoreItem xmlns:ds="http://schemas.openxmlformats.org/officeDocument/2006/customXml" ds:itemID="{3AB90D79-3696-4369-9A04-C688440F5315}">
  <ds:schemaRefs>
    <ds:schemaRef ds:uri="http://schemas.microsoft.com/VisualStudio/2011/storyboarding/control"/>
  </ds:schemaRefs>
</ds:datastoreItem>
</file>

<file path=customXml/itemProps15.xml><?xml version="1.0" encoding="utf-8"?>
<ds:datastoreItem xmlns:ds="http://schemas.openxmlformats.org/officeDocument/2006/customXml" ds:itemID="{02657BFF-B3D7-4616-A5F1-776E11B2D951}">
  <ds:schemaRefs>
    <ds:schemaRef ds:uri="http://schemas.microsoft.com/VisualStudio/2011/storyboarding/control"/>
  </ds:schemaRefs>
</ds:datastoreItem>
</file>

<file path=customXml/itemProps16.xml><?xml version="1.0" encoding="utf-8"?>
<ds:datastoreItem xmlns:ds="http://schemas.openxmlformats.org/officeDocument/2006/customXml" ds:itemID="{8575B910-208F-4C03-87D5-995F5609B429}">
  <ds:schemaRefs>
    <ds:schemaRef ds:uri="http://schemas.microsoft.com/VisualStudio/2011/storyboarding/control"/>
  </ds:schemaRefs>
</ds:datastoreItem>
</file>

<file path=customXml/itemProps17.xml><?xml version="1.0" encoding="utf-8"?>
<ds:datastoreItem xmlns:ds="http://schemas.openxmlformats.org/officeDocument/2006/customXml" ds:itemID="{7033AAEF-D37F-4BF2-BADC-B02AC0BA9C65}">
  <ds:schemaRefs>
    <ds:schemaRef ds:uri="http://schemas.microsoft.com/VisualStudio/2011/storyboarding/control"/>
  </ds:schemaRefs>
</ds:datastoreItem>
</file>

<file path=customXml/itemProps18.xml><?xml version="1.0" encoding="utf-8"?>
<ds:datastoreItem xmlns:ds="http://schemas.openxmlformats.org/officeDocument/2006/customXml" ds:itemID="{E3FA2BA2-70AA-4F97-954C-C69F73425514}">
  <ds:schemaRefs>
    <ds:schemaRef ds:uri="http://schemas.microsoft.com/VisualStudio/2011/storyboarding/control"/>
  </ds:schemaRefs>
</ds:datastoreItem>
</file>

<file path=customXml/itemProps19.xml><?xml version="1.0" encoding="utf-8"?>
<ds:datastoreItem xmlns:ds="http://schemas.openxmlformats.org/officeDocument/2006/customXml" ds:itemID="{D2789885-F677-4CB2-B054-F85C64B919FB}">
  <ds:schemaRefs>
    <ds:schemaRef ds:uri="http://schemas.microsoft.com/VisualStudio/2011/storyboarding/control"/>
  </ds:schemaRefs>
</ds:datastoreItem>
</file>

<file path=customXml/itemProps2.xml><?xml version="1.0" encoding="utf-8"?>
<ds:datastoreItem xmlns:ds="http://schemas.openxmlformats.org/officeDocument/2006/customXml" ds:itemID="{913BCA29-6D44-4B9C-A6E4-E922A9CD89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f01db7-aaaf-482b-8836-cb31159126ed"/>
    <ds:schemaRef ds:uri="49b74f2e-28fb-4b20-9e3b-f3da972b74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6BBCCEBB-ED42-4EC7-9F64-2C0A34295547}">
  <ds:schemaRefs>
    <ds:schemaRef ds:uri="http://schemas.microsoft.com/VisualStudio/2011/storyboarding/control"/>
  </ds:schemaRefs>
</ds:datastoreItem>
</file>

<file path=customXml/itemProps21.xml><?xml version="1.0" encoding="utf-8"?>
<ds:datastoreItem xmlns:ds="http://schemas.openxmlformats.org/officeDocument/2006/customXml" ds:itemID="{6318AB34-9C07-4746-BDF5-0D6FC39474CC}">
  <ds:schemaRefs>
    <ds:schemaRef ds:uri="http://schemas.microsoft.com/VisualStudio/2011/storyboarding/control"/>
  </ds:schemaRefs>
</ds:datastoreItem>
</file>

<file path=customXml/itemProps22.xml><?xml version="1.0" encoding="utf-8"?>
<ds:datastoreItem xmlns:ds="http://schemas.openxmlformats.org/officeDocument/2006/customXml" ds:itemID="{3CC96115-EEFD-4AFF-9CC1-51F0118828B5}">
  <ds:schemaRefs>
    <ds:schemaRef ds:uri="http://schemas.microsoft.com/VisualStudio/2011/storyboarding/control"/>
  </ds:schemaRefs>
</ds:datastoreItem>
</file>

<file path=customXml/itemProps23.xml><?xml version="1.0" encoding="utf-8"?>
<ds:datastoreItem xmlns:ds="http://schemas.openxmlformats.org/officeDocument/2006/customXml" ds:itemID="{056AD528-45C0-42BD-AEBF-083596D9D893}">
  <ds:schemaRefs>
    <ds:schemaRef ds:uri="http://schemas.microsoft.com/VisualStudio/2011/storyboarding/control"/>
  </ds:schemaRefs>
</ds:datastoreItem>
</file>

<file path=customXml/itemProps3.xml><?xml version="1.0" encoding="utf-8"?>
<ds:datastoreItem xmlns:ds="http://schemas.openxmlformats.org/officeDocument/2006/customXml" ds:itemID="{FC5EA8D7-2BCC-41CB-8258-82C773304A42}">
  <ds:schemaRefs>
    <ds:schemaRef ds:uri="http://schemas.microsoft.com/VisualStudio/2011/storyboarding/control"/>
  </ds:schemaRefs>
</ds:datastoreItem>
</file>

<file path=customXml/itemProps4.xml><?xml version="1.0" encoding="utf-8"?>
<ds:datastoreItem xmlns:ds="http://schemas.openxmlformats.org/officeDocument/2006/customXml" ds:itemID="{6AB49F04-4AC1-4919-9137-84B4A42FE066}">
  <ds:schemaRefs>
    <ds:schemaRef ds:uri="http://schemas.microsoft.com/VisualStudio/2011/storyboarding/control"/>
  </ds:schemaRefs>
</ds:datastoreItem>
</file>

<file path=customXml/itemProps5.xml><?xml version="1.0" encoding="utf-8"?>
<ds:datastoreItem xmlns:ds="http://schemas.openxmlformats.org/officeDocument/2006/customXml" ds:itemID="{37C9E1EF-ED69-4891-A576-1C0BF9F4784A}">
  <ds:schemaRefs>
    <ds:schemaRef ds:uri="http://schemas.microsoft.com/VisualStudio/2011/storyboarding/control"/>
  </ds:schemaRefs>
</ds:datastoreItem>
</file>

<file path=customXml/itemProps6.xml><?xml version="1.0" encoding="utf-8"?>
<ds:datastoreItem xmlns:ds="http://schemas.openxmlformats.org/officeDocument/2006/customXml" ds:itemID="{90A2E50E-8D1B-4A1A-83AD-7C192AEEC7F6}">
  <ds:schemaRefs>
    <ds:schemaRef ds:uri="http://schemas.microsoft.com/VisualStudio/2011/storyboarding/control"/>
  </ds:schemaRefs>
</ds:datastoreItem>
</file>

<file path=customXml/itemProps7.xml><?xml version="1.0" encoding="utf-8"?>
<ds:datastoreItem xmlns:ds="http://schemas.openxmlformats.org/officeDocument/2006/customXml" ds:itemID="{BFB3CB0E-A2E9-46D0-BD59-70FCED8159E5}">
  <ds:schemaRefs>
    <ds:schemaRef ds:uri="http://schemas.microsoft.com/VisualStudio/2011/storyboarding/control"/>
  </ds:schemaRefs>
</ds:datastoreItem>
</file>

<file path=customXml/itemProps8.xml><?xml version="1.0" encoding="utf-8"?>
<ds:datastoreItem xmlns:ds="http://schemas.openxmlformats.org/officeDocument/2006/customXml" ds:itemID="{17CA7F0F-6379-4D38-8FA6-2DDDF2176287}">
  <ds:schemaRefs>
    <ds:schemaRef ds:uri="http://schemas.microsoft.com/VisualStudio/2011/storyboarding/control"/>
  </ds:schemaRefs>
</ds:datastoreItem>
</file>

<file path=customXml/itemProps9.xml><?xml version="1.0" encoding="utf-8"?>
<ds:datastoreItem xmlns:ds="http://schemas.openxmlformats.org/officeDocument/2006/customXml" ds:itemID="{DF69B999-47E7-4B58-9911-EC3A7BADD01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59</Slides>
  <Notes>51</Notes>
  <HiddenSlides>0</HiddenSlides>
  <ScaleCrop>false</ScaleCrop>
  <HeadingPairs>
    <vt:vector size="4" baseType="variant">
      <vt:variant>
        <vt:lpstr>Theme</vt:lpstr>
      </vt:variant>
      <vt:variant>
        <vt:i4>4</vt:i4>
      </vt:variant>
      <vt:variant>
        <vt:lpstr>Slide Titles</vt:lpstr>
      </vt:variant>
      <vt:variant>
        <vt:i4>59</vt:i4>
      </vt:variant>
    </vt:vector>
  </HeadingPairs>
  <TitlesOfParts>
    <vt:vector size="63" baseType="lpstr">
      <vt:lpstr>MS1444_Windows Azure Template 16x9_r08a</vt:lpstr>
      <vt:lpstr>White with Consolas font for code slides</vt:lpstr>
      <vt:lpstr>Windows_Azure_DevCamp_16x9_Template - FINAL2</vt:lpstr>
      <vt:lpstr>Accent Color Transition Slides</vt:lpstr>
      <vt:lpstr>Meet Windows Azure</vt:lpstr>
      <vt:lpstr>What does it take to run an app?</vt:lpstr>
      <vt:lpstr>What does it take to run an app?</vt:lpstr>
      <vt:lpstr>What does it take to run an app?</vt:lpstr>
      <vt:lpstr>What does it take to run an app?</vt:lpstr>
      <vt:lpstr>Windows Azure</vt:lpstr>
      <vt:lpstr>PowerPoint Presentation</vt:lpstr>
      <vt:lpstr>99.95% monthly SLA</vt:lpstr>
      <vt:lpstr>Pay only for what you use</vt:lpstr>
      <vt:lpstr>Windows Azure</vt:lpstr>
      <vt:lpstr>PowerPoint Presentation</vt:lpstr>
      <vt:lpstr>PowerPoint Presentation</vt:lpstr>
      <vt:lpstr>PowerPoint Presentation</vt:lpstr>
      <vt:lpstr>PowerPoint Presentation</vt:lpstr>
      <vt:lpstr>Supported Web Frameworks</vt:lpstr>
      <vt:lpstr>Web Sites</vt:lpstr>
      <vt:lpstr>Simple few clicks to deploy popular apps</vt:lpstr>
      <vt:lpstr>scale</vt:lpstr>
      <vt:lpstr>PowerPoint Presentation</vt:lpstr>
      <vt:lpstr>What is a Cloud Service?</vt:lpstr>
      <vt:lpstr>Web Role</vt:lpstr>
      <vt:lpstr>Worker Role Patterns</vt:lpstr>
      <vt:lpstr>What can run on a cloud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Services</vt:lpstr>
      <vt:lpstr>Application building blocks</vt:lpstr>
      <vt:lpstr>PowerPoint Presentation</vt:lpstr>
      <vt:lpstr>Application Scenarios</vt:lpstr>
      <vt:lpstr>Application Scenarios</vt:lpstr>
      <vt:lpstr>My top 5 reasons to develop on Windows Azure today</vt:lpstr>
      <vt:lpstr>PowerPoint Presentation</vt:lpstr>
      <vt:lpstr>Feedback, material and contacts</vt:lpstr>
      <vt:lpstr>PowerPoint Presentation</vt:lpstr>
      <vt:lpstr>web sites</vt:lpstr>
      <vt:lpstr>web sites </vt:lpstr>
      <vt:lpstr>web sites </vt:lpstr>
      <vt:lpstr>web sites</vt:lpstr>
      <vt:lpstr>web sites </vt:lpstr>
      <vt:lpstr>PowerPoint Presentation</vt:lpstr>
      <vt:lpstr>PowerPoint Presentation</vt:lpstr>
      <vt:lpstr>PowerPoint Presentation</vt:lpstr>
      <vt:lpstr>PowerPoint Presentation</vt:lpstr>
      <vt:lpstr>Pricing</vt:lpstr>
      <vt:lpstr>Calculator</vt:lpstr>
      <vt:lpstr>Windows Azure Instance Sizes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Windows Azure</dc:title>
  <cp:revision>2</cp:revision>
  <dcterms:modified xsi:type="dcterms:W3CDTF">2018-09-22T00:48:11Z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LastKnownPath">
    <vt:lpwstr>https://d.docs.live.net/fc65e5c918f5d0ba/Public/Presentations/Meet%20Windows%20Azure.pptx</vt:lpwstr>
  </property>
  <property fmtid="{D5CDD505-2E9C-101B-9397-08002B2CF9AE}" pid="3" name="ContentTypeId">
    <vt:lpwstr>0x010100A06C24F3AA72244EBF972D54ECE87277</vt:lpwstr>
  </property>
</Properties>
</file>